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4"/>
  </p:notesMasterIdLst>
  <p:sldIdLst>
    <p:sldId id="260" r:id="rId2"/>
    <p:sldId id="263" r:id="rId3"/>
    <p:sldId id="272" r:id="rId4"/>
    <p:sldId id="723" r:id="rId5"/>
    <p:sldId id="724" r:id="rId6"/>
    <p:sldId id="727" r:id="rId7"/>
    <p:sldId id="728" r:id="rId8"/>
    <p:sldId id="729" r:id="rId9"/>
    <p:sldId id="730" r:id="rId10"/>
    <p:sldId id="731" r:id="rId11"/>
    <p:sldId id="732" r:id="rId12"/>
    <p:sldId id="733" r:id="rId13"/>
    <p:sldId id="790" r:id="rId14"/>
    <p:sldId id="630" r:id="rId15"/>
    <p:sldId id="737" r:id="rId16"/>
    <p:sldId id="740" r:id="rId17"/>
    <p:sldId id="741" r:id="rId18"/>
    <p:sldId id="742" r:id="rId19"/>
    <p:sldId id="743" r:id="rId20"/>
    <p:sldId id="744" r:id="rId21"/>
    <p:sldId id="736" r:id="rId22"/>
    <p:sldId id="734" r:id="rId23"/>
    <p:sldId id="745" r:id="rId24"/>
    <p:sldId id="746" r:id="rId25"/>
    <p:sldId id="747" r:id="rId26"/>
    <p:sldId id="748" r:id="rId27"/>
    <p:sldId id="752" r:id="rId28"/>
    <p:sldId id="753" r:id="rId29"/>
    <p:sldId id="754" r:id="rId30"/>
    <p:sldId id="755" r:id="rId31"/>
    <p:sldId id="749" r:id="rId32"/>
    <p:sldId id="750" r:id="rId33"/>
    <p:sldId id="751" r:id="rId34"/>
    <p:sldId id="665" r:id="rId35"/>
    <p:sldId id="756" r:id="rId36"/>
    <p:sldId id="757" r:id="rId37"/>
    <p:sldId id="758" r:id="rId38"/>
    <p:sldId id="759" r:id="rId39"/>
    <p:sldId id="761" r:id="rId40"/>
    <p:sldId id="764" r:id="rId41"/>
    <p:sldId id="765" r:id="rId42"/>
    <p:sldId id="789" r:id="rId43"/>
    <p:sldId id="766" r:id="rId44"/>
    <p:sldId id="769" r:id="rId45"/>
    <p:sldId id="770" r:id="rId46"/>
    <p:sldId id="771" r:id="rId47"/>
    <p:sldId id="768" r:id="rId48"/>
    <p:sldId id="772" r:id="rId49"/>
    <p:sldId id="773" r:id="rId50"/>
    <p:sldId id="767" r:id="rId51"/>
    <p:sldId id="778" r:id="rId52"/>
    <p:sldId id="775" r:id="rId53"/>
    <p:sldId id="776" r:id="rId54"/>
    <p:sldId id="777" r:id="rId55"/>
    <p:sldId id="791" r:id="rId56"/>
    <p:sldId id="792" r:id="rId57"/>
    <p:sldId id="793" r:id="rId58"/>
    <p:sldId id="794" r:id="rId59"/>
    <p:sldId id="795" r:id="rId60"/>
    <p:sldId id="796" r:id="rId61"/>
    <p:sldId id="797" r:id="rId62"/>
    <p:sldId id="798" r:id="rId63"/>
    <p:sldId id="799" r:id="rId64"/>
    <p:sldId id="800" r:id="rId65"/>
    <p:sldId id="801" r:id="rId66"/>
    <p:sldId id="802" r:id="rId67"/>
    <p:sldId id="803" r:id="rId68"/>
    <p:sldId id="804" r:id="rId69"/>
    <p:sldId id="805" r:id="rId70"/>
    <p:sldId id="806" r:id="rId71"/>
    <p:sldId id="807" r:id="rId72"/>
    <p:sldId id="808" r:id="rId73"/>
    <p:sldId id="809" r:id="rId74"/>
    <p:sldId id="810" r:id="rId75"/>
    <p:sldId id="811" r:id="rId76"/>
    <p:sldId id="812" r:id="rId77"/>
    <p:sldId id="813" r:id="rId78"/>
    <p:sldId id="814" r:id="rId79"/>
    <p:sldId id="817" r:id="rId80"/>
    <p:sldId id="818" r:id="rId81"/>
    <p:sldId id="819" r:id="rId82"/>
    <p:sldId id="820" r:id="rId83"/>
    <p:sldId id="821" r:id="rId84"/>
    <p:sldId id="822" r:id="rId85"/>
    <p:sldId id="823" r:id="rId86"/>
    <p:sldId id="824" r:id="rId87"/>
    <p:sldId id="825" r:id="rId88"/>
    <p:sldId id="826" r:id="rId89"/>
    <p:sldId id="827" r:id="rId90"/>
    <p:sldId id="828" r:id="rId91"/>
    <p:sldId id="829" r:id="rId92"/>
    <p:sldId id="815" r:id="rId9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450" autoAdjust="0"/>
    <p:restoredTop sz="94660"/>
  </p:normalViewPr>
  <p:slideViewPr>
    <p:cSldViewPr snapToGrid="0">
      <p:cViewPr varScale="1">
        <p:scale>
          <a:sx n="94" d="100"/>
          <a:sy n="94" d="100"/>
        </p:scale>
        <p:origin x="1147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4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983FC-070D-42F5-8F9E-E87B7EE989C3}" type="datetimeFigureOut">
              <a:rPr lang="pt-BR" smtClean="0"/>
              <a:t>19/02/2016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4D52E-E828-4506-A098-FE5C2517EF3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07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19/02/2016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19/02/2016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19/02/2016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19/02/2016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19/02/2016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19/02/2016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19/02/2016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19/02/2016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19/02/2016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19/02/2016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19/02/2016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19/02/2016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gif"/><Relationship Id="rId5" Type="http://schemas.openxmlformats.org/officeDocument/2006/relationships/image" Target="../media/image31.gif"/><Relationship Id="rId4" Type="http://schemas.openxmlformats.org/officeDocument/2006/relationships/image" Target="../media/image29.gi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gif"/><Relationship Id="rId4" Type="http://schemas.openxmlformats.org/officeDocument/2006/relationships/image" Target="../media/image29.gi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graphics.com/wp-content/uploads/2009/09/abstract-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360"/>
            <a:ext cx="9144000" cy="412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sdgraphics.com/wp-content/uploads/2009/09/abstract-desig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0"/>
          <a:stretch/>
        </p:blipFill>
        <p:spPr bwMode="auto">
          <a:xfrm flipH="1" flipV="1">
            <a:off x="0" y="0"/>
            <a:ext cx="9144000" cy="336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3935615"/>
            <a:ext cx="596716" cy="649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996" y="3954430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83329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74990"/>
            <a:chOff x="0" y="0"/>
            <a:chExt cx="9144000" cy="6874990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3360"/>
              <a:ext cx="9144000" cy="412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80"/>
            <a:stretch/>
          </p:blipFill>
          <p:spPr bwMode="auto">
            <a:xfrm flipH="1" flipV="1">
              <a:off x="0" y="0"/>
              <a:ext cx="9144000" cy="336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0" y="3050141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Culto, adoração e música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5163" y="2447962"/>
            <a:ext cx="351287" cy="351287"/>
            <a:chOff x="2951605" y="2025012"/>
            <a:chExt cx="351287" cy="35128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200000">
            <a:off x="575163" y="4165694"/>
            <a:ext cx="351287" cy="351287"/>
            <a:chOff x="2951605" y="2025012"/>
            <a:chExt cx="351287" cy="35128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60464" y="1836967"/>
            <a:ext cx="746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chemeClr val="bg2">
                    <a:lumMod val="25000"/>
                  </a:schemeClr>
                </a:solidFill>
              </a:rPr>
              <a:t>Eclesiologia III:</a:t>
            </a:r>
            <a:endParaRPr lang="pt-BR" sz="40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1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11"/>
          <p:cNvSpPr/>
          <p:nvPr/>
        </p:nvSpPr>
        <p:spPr>
          <a:xfrm>
            <a:off x="171448" y="1495027"/>
            <a:ext cx="8858249" cy="4662815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dirty="0" smtClean="0"/>
              <a:t>O que é o culto congregacional bíblico?</a:t>
            </a:r>
          </a:p>
          <a:p>
            <a:endParaRPr lang="pt-BR" sz="27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dirty="0" smtClean="0"/>
              <a:t>Temos liberdade para cultuar a Deus de qualquer maneira?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7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dirty="0" smtClean="0"/>
              <a:t>Temos liberdade para formatar a liturgia do culto de qualquer maneira?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7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dirty="0" smtClean="0"/>
              <a:t>O que é adoração no culto 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7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dirty="0" smtClean="0"/>
              <a:t>Por que a música cria tanta tensão ao falar deste assunto?</a:t>
            </a:r>
            <a:endParaRPr lang="pt-BR" sz="27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700" dirty="0"/>
          </a:p>
        </p:txBody>
      </p:sp>
    </p:spTree>
    <p:extLst>
      <p:ext uri="{BB962C8B-B14F-4D97-AF65-F5344CB8AC3E}">
        <p14:creationId xmlns:p14="http://schemas.microsoft.com/office/powerpoint/2010/main" val="373964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334735" y="280608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11"/>
          <p:cNvSpPr/>
          <p:nvPr/>
        </p:nvSpPr>
        <p:spPr>
          <a:xfrm>
            <a:off x="244930" y="1535847"/>
            <a:ext cx="8809266" cy="3000821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Consideramos </a:t>
            </a:r>
            <a:r>
              <a:rPr lang="pt-BR" sz="2700" dirty="0"/>
              <a:t>importante este assunto para </a:t>
            </a:r>
            <a:r>
              <a:rPr lang="pt-BR" sz="2700" dirty="0" smtClean="0"/>
              <a:t>nossos fundamentos eclesiológicos, porque a liturgia e a crença sobre o culto público é um dos assuntos que nos diferenciam de uma grande parte das igrejas evangélicas contemporâneas. </a:t>
            </a:r>
          </a:p>
          <a:p>
            <a:endParaRPr lang="pt-BR" sz="2700" dirty="0" smtClean="0"/>
          </a:p>
          <a:p>
            <a:endParaRPr lang="pt-BR" sz="2700" dirty="0" smtClean="0"/>
          </a:p>
          <a:p>
            <a:endParaRPr lang="pt-BR" sz="27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4955031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CLESIOLÓGICOS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 rot="21084859">
            <a:off x="1707123" y="2775544"/>
            <a:ext cx="6431876" cy="14003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8500" dirty="0" smtClean="0">
                <a:solidFill>
                  <a:srgbClr val="C00000"/>
                </a:solidFill>
              </a:rPr>
              <a:t>JÁ ENSINADO</a:t>
            </a:r>
            <a:endParaRPr lang="pt-BR" sz="8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15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95513" y="308656"/>
            <a:ext cx="6438672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3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TESTE DE IMPRESSÃO COGNITIVA</a:t>
            </a:r>
            <a:endParaRPr lang="en-US" altLang="pt-BR" sz="3300" b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>
            <a:off x="261257" y="2294620"/>
            <a:ext cx="8748712" cy="2281476"/>
          </a:xfrm>
          <a:prstGeom prst="flowChartAlternateProcess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 – </a:t>
            </a:r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Você é o responsável por preparar </a:t>
            </a:r>
            <a:r>
              <a:rPr lang="pt-BR" altLang="pt-B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liturgia do culto </a:t>
            </a:r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público. Ao distribuir </a:t>
            </a:r>
            <a:r>
              <a:rPr lang="pt-BR" altLang="pt-B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as </a:t>
            </a:r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atividades em um culto de 1h30, quanto </a:t>
            </a:r>
            <a:r>
              <a:rPr lang="pt-BR" altLang="pt-B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tempo </a:t>
            </a:r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irá reservar para </a:t>
            </a:r>
            <a:r>
              <a:rPr lang="pt-BR" altLang="pt-B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adoração?</a:t>
            </a:r>
            <a:endParaRPr lang="en-US" altLang="pt-BR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643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95513" y="308656"/>
            <a:ext cx="6438672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3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TESTE DE IMPRESSÃO COGNITIVA</a:t>
            </a:r>
            <a:endParaRPr lang="en-US" altLang="pt-BR" sz="3300" b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385763" y="1934255"/>
            <a:ext cx="8696325" cy="1021556"/>
          </a:xfrm>
          <a:prstGeom prst="flowChartAlternateProcess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 – Quem é o grupo de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adoração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da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igreja (ministério de adoração)?</a:t>
            </a:r>
            <a:endParaRPr lang="en-US" altLang="pt-BR" sz="27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747158" y="3183874"/>
            <a:ext cx="6755268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a) Os </a:t>
            </a:r>
            <a:r>
              <a:rPr lang="pt-BR" altLang="pt-B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músicos   </a:t>
            </a:r>
            <a:endParaRPr lang="pt-BR" altLang="pt-BR" sz="32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pt-BR" altLang="pt-B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Os discípuladores   </a:t>
            </a:r>
            <a:endParaRPr lang="pt-BR" altLang="pt-BR" sz="32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pt-BR" altLang="pt-B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Os professores da E.B.   </a:t>
            </a:r>
            <a:endParaRPr lang="pt-BR" altLang="pt-BR" sz="32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pt-BR" altLang="pt-B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As crianças</a:t>
            </a:r>
          </a:p>
        </p:txBody>
      </p:sp>
    </p:spTree>
    <p:extLst>
      <p:ext uri="{BB962C8B-B14F-4D97-AF65-F5344CB8AC3E}">
        <p14:creationId xmlns:p14="http://schemas.microsoft.com/office/powerpoint/2010/main" val="7779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95513" y="308656"/>
            <a:ext cx="6438672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3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TESTE DE IMPRESSÃO COGNITIVA</a:t>
            </a:r>
            <a:endParaRPr lang="en-US" altLang="pt-BR" sz="3300" b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276452" y="1862420"/>
            <a:ext cx="8721725" cy="1021556"/>
          </a:xfrm>
          <a:prstGeom prst="flowChartAlternateProcess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 – O que uma pessoa deve saber para fazer parte do grupo de louvor?</a:t>
            </a:r>
            <a:endParaRPr lang="en-US" altLang="pt-BR" sz="27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740807" y="3336063"/>
            <a:ext cx="655192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a) Ensinar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ou pregar       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Aconselhar ou admoestar  </a:t>
            </a:r>
          </a:p>
          <a:p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c) Administrar ou contabilizar                  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Cantar ou tocar instrumento </a:t>
            </a:r>
          </a:p>
        </p:txBody>
      </p:sp>
    </p:spTree>
    <p:extLst>
      <p:ext uri="{BB962C8B-B14F-4D97-AF65-F5344CB8AC3E}">
        <p14:creationId xmlns:p14="http://schemas.microsoft.com/office/powerpoint/2010/main" val="250626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95513" y="308656"/>
            <a:ext cx="6438672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3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TESTE DE IMPRESSÃO COGNITIVA</a:t>
            </a:r>
            <a:endParaRPr lang="en-US" altLang="pt-BR" sz="3300" b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297317" y="1954894"/>
            <a:ext cx="8696325" cy="561856"/>
          </a:xfrm>
          <a:prstGeom prst="flowChartAlternateProcess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4 – Quem é o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“levita”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na igreja dos dias atuais?</a:t>
            </a:r>
            <a:endParaRPr lang="en-US" altLang="pt-BR" sz="27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987324" y="3097409"/>
            <a:ext cx="459309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a) O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pastor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O porteiro  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O dirigente de culto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O músico </a:t>
            </a:r>
          </a:p>
        </p:txBody>
      </p:sp>
    </p:spTree>
    <p:extLst>
      <p:ext uri="{BB962C8B-B14F-4D97-AF65-F5344CB8AC3E}">
        <p14:creationId xmlns:p14="http://schemas.microsoft.com/office/powerpoint/2010/main" val="69834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95513" y="308656"/>
            <a:ext cx="6438672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3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TESTE DE IMPRESSÃO COGNITIVA</a:t>
            </a:r>
            <a:endParaRPr lang="en-US" altLang="pt-BR" sz="3300" b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313191" y="1906711"/>
            <a:ext cx="8721725" cy="1021556"/>
          </a:xfrm>
          <a:prstGeom prst="flowChartAlternateProcess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5 – Você foi convidado para participar de um congresso de adoração. Qual assunto você espera que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será abordado?</a:t>
            </a:r>
            <a:endParaRPr lang="en-US" altLang="pt-BR" sz="27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2669722" y="3357153"/>
            <a:ext cx="577215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a)  Música          </a:t>
            </a: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b)  Dízimos                </a:t>
            </a:r>
          </a:p>
          <a:p>
            <a:pPr marL="514350" indent="-514350">
              <a:buAutoNum type="alphaLcParenR" startAt="3"/>
            </a:pP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Vida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em família            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14350" indent="-514350">
              <a:buAutoNum type="alphaLcParenR" startAt="3"/>
            </a:pP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Oração </a:t>
            </a:r>
            <a:endParaRPr lang="pt-BR" altLang="pt-BR" sz="27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028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95513" y="308656"/>
            <a:ext cx="6438672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3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TESTE DE IMPRESSÃO COGNITIVA</a:t>
            </a:r>
            <a:endParaRPr lang="en-US" altLang="pt-BR" sz="3300" b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211137" y="1833251"/>
            <a:ext cx="8721725" cy="1021556"/>
          </a:xfrm>
          <a:prstGeom prst="flowChartAlternateProcess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700">
                <a:effectLst>
                  <a:outerShdw blurRad="38100" dist="38100" dir="2700000" algn="tl">
                    <a:srgbClr val="C0C0C0"/>
                  </a:outerShdw>
                </a:effectLst>
              </a:rPr>
              <a:t>6 – Você vai a um congresso de adoração, que tipo de amigo de sua igreja você convidará?</a:t>
            </a:r>
            <a:endParaRPr lang="en-US" altLang="pt-BR" sz="27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563585" y="3238954"/>
            <a:ext cx="513533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a) Os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intercessores 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Os músicos 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Os professores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Os novos convertidos </a:t>
            </a:r>
          </a:p>
        </p:txBody>
      </p:sp>
    </p:spTree>
    <p:extLst>
      <p:ext uri="{BB962C8B-B14F-4D97-AF65-F5344CB8AC3E}">
        <p14:creationId xmlns:p14="http://schemas.microsoft.com/office/powerpoint/2010/main" val="115333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95513" y="308656"/>
            <a:ext cx="6438672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3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TESTE DE IMPRESSÃO COGNITIVA</a:t>
            </a:r>
            <a:endParaRPr lang="en-US" altLang="pt-BR" sz="3300" b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211137" y="1862420"/>
            <a:ext cx="5572443" cy="1940957"/>
          </a:xfrm>
          <a:prstGeom prst="flowChartAlternateProcess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7 –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Você é responsável por elaborar um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cartaz para um congresso de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adoração. Que imagem considera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mais adequada?</a:t>
            </a:r>
            <a:endParaRPr lang="en-US" altLang="pt-BR" sz="27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" name="Picture 17" descr="m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470" y="4280261"/>
            <a:ext cx="2125663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8" descr="untitl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861" y="4396423"/>
            <a:ext cx="213360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sobremusicaearte.com.br/wp-content/uploads/2015/08/instrumentos-musicais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78" b="2329"/>
          <a:stretch/>
        </p:blipFill>
        <p:spPr bwMode="auto">
          <a:xfrm flipV="1">
            <a:off x="5890261" y="2455107"/>
            <a:ext cx="3246120" cy="227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jornaldehojecdn.s3.amazonaws.com/media/65u536u35u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461" y="114298"/>
            <a:ext cx="3306539" cy="220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63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Retângulo 11"/>
          <p:cNvSpPr/>
          <p:nvPr/>
        </p:nvSpPr>
        <p:spPr>
          <a:xfrm>
            <a:off x="554046" y="971977"/>
            <a:ext cx="4646603" cy="4247317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500" u="sng" dirty="0" smtClean="0"/>
              <a:t>Culto/ Liturgia</a:t>
            </a:r>
            <a:endParaRPr lang="pt-BR" sz="4500" u="sng" dirty="0"/>
          </a:p>
          <a:p>
            <a:r>
              <a:rPr lang="pt-BR" sz="4500" dirty="0" smtClean="0"/>
              <a:t>-------------------</a:t>
            </a:r>
          </a:p>
          <a:p>
            <a:r>
              <a:rPr lang="pt-BR" sz="4500" dirty="0" smtClean="0"/>
              <a:t>-------------------</a:t>
            </a:r>
          </a:p>
          <a:p>
            <a:r>
              <a:rPr lang="pt-BR" sz="4500" dirty="0" smtClean="0"/>
              <a:t>-------------------</a:t>
            </a:r>
          </a:p>
          <a:p>
            <a:r>
              <a:rPr lang="pt-BR" sz="4500" dirty="0" smtClean="0"/>
              <a:t>-------------------</a:t>
            </a:r>
          </a:p>
          <a:p>
            <a:r>
              <a:rPr lang="pt-BR" sz="4500" dirty="0"/>
              <a:t>-------------------</a:t>
            </a:r>
            <a:endParaRPr lang="pt-BR" sz="45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829300" y="3095635"/>
            <a:ext cx="256358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</a:rPr>
              <a:t>Música</a:t>
            </a:r>
            <a:endParaRPr lang="pt-BR" sz="4500" dirty="0">
              <a:solidFill>
                <a:srgbClr val="C00000"/>
              </a:solidFill>
            </a:endParaRPr>
          </a:p>
        </p:txBody>
      </p:sp>
      <p:cxnSp>
        <p:nvCxnSpPr>
          <p:cNvPr id="4" name="Straight Arrow Connector 3"/>
          <p:cNvCxnSpPr>
            <a:stCxn id="2" idx="1"/>
          </p:cNvCxnSpPr>
          <p:nvPr/>
        </p:nvCxnSpPr>
        <p:spPr>
          <a:xfrm flipH="1">
            <a:off x="4335236" y="3488050"/>
            <a:ext cx="1494064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utoShape 8"/>
          <p:cNvSpPr>
            <a:spLocks noChangeArrowheads="1"/>
          </p:cNvSpPr>
          <p:nvPr/>
        </p:nvSpPr>
        <p:spPr bwMode="auto">
          <a:xfrm>
            <a:off x="269421" y="5273139"/>
            <a:ext cx="8748712" cy="1191816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777777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Você já foi a algum culto que não teve música ou que não tenha falado dela?</a:t>
            </a:r>
            <a:endParaRPr lang="en-US" altLang="pt-BR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789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211137" y="265340"/>
            <a:ext cx="8721725" cy="1021556"/>
          </a:xfrm>
          <a:prstGeom prst="flowChartAlternateProcess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Quais sentenças abaixo refletem um conceito errado sobre o culto e adoração?</a:t>
            </a:r>
            <a:endParaRPr lang="en-US" altLang="pt-BR" sz="27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11137" y="2350109"/>
            <a:ext cx="8810399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pt-BR" altLang="pt-BR" sz="4400" dirty="0" smtClean="0">
                <a:effectLst>
                  <a:outerShdw blurRad="38100" dist="38100" dir="2700000" algn="tl">
                    <a:srgbClr val="C0C0C0"/>
                  </a:outerShdw>
                </a:effectLst>
                <a:sym typeface="Webdings" panose="05030102010509060703" pitchFamily="18" charset="2"/>
              </a:rPr>
              <a:t></a:t>
            </a:r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 grupo de louvor cantará no culto hoje.</a:t>
            </a:r>
          </a:p>
          <a:p>
            <a:r>
              <a:rPr lang="pt-BR" altLang="pt-BR" sz="4400" dirty="0" smtClean="0">
                <a:effectLst>
                  <a:outerShdw blurRad="38100" dist="38100" dir="2700000" algn="tl">
                    <a:srgbClr val="C0C0C0"/>
                  </a:outerShdw>
                </a:effectLst>
                <a:sym typeface="Webdings" panose="05030102010509060703" pitchFamily="18" charset="2"/>
              </a:rPr>
              <a:t></a:t>
            </a:r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Quem será o ministro de louvor hoje à noite?</a:t>
            </a:r>
          </a:p>
          <a:p>
            <a:r>
              <a:rPr lang="pt-BR" altLang="pt-BR" sz="4400" dirty="0" smtClean="0">
                <a:effectLst>
                  <a:outerShdw blurRad="38100" dist="38100" dir="2700000" algn="tl">
                    <a:srgbClr val="C0C0C0"/>
                  </a:outerShdw>
                </a:effectLst>
                <a:sym typeface="Webdings" panose="05030102010509060703" pitchFamily="18" charset="2"/>
              </a:rPr>
              <a:t></a:t>
            </a:r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 momento de adoração acontecerá antes da pregação.</a:t>
            </a:r>
          </a:p>
          <a:p>
            <a:r>
              <a:rPr lang="pt-BR" altLang="pt-BR" sz="4400" dirty="0" smtClean="0">
                <a:effectLst>
                  <a:outerShdw blurRad="38100" dist="38100" dir="2700000" algn="tl">
                    <a:srgbClr val="C0C0C0"/>
                  </a:outerShdw>
                </a:effectLst>
                <a:sym typeface="Webdings" panose="05030102010509060703" pitchFamily="18" charset="2"/>
              </a:rPr>
              <a:t></a:t>
            </a:r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Amanhã será o culto de aniversário do diácono.</a:t>
            </a:r>
          </a:p>
        </p:txBody>
      </p:sp>
      <p:pic>
        <p:nvPicPr>
          <p:cNvPr id="1026" name="Picture 2" descr="http://www.nutricaoemfoco.com.br/NetManager/imagens/upload/vist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92" y="2348366"/>
            <a:ext cx="531586" cy="78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nutricaoemfoco.com.br/NetManager/imagens/upload/vist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92" y="3004595"/>
            <a:ext cx="531586" cy="78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nutricaoemfoco.com.br/NetManager/imagens/upload/vist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92" y="3677152"/>
            <a:ext cx="531586" cy="78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nutricaoemfoco.com.br/NetManager/imagens/upload/vist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92" y="4341542"/>
            <a:ext cx="531586" cy="78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36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/>
              <a:t>1.1 – Adoração. Definição </a:t>
            </a:r>
            <a:r>
              <a:rPr lang="pt-BR" sz="2700" dirty="0" smtClean="0"/>
              <a:t>básica</a:t>
            </a:r>
            <a:endParaRPr lang="pt-BR" sz="2700" dirty="0"/>
          </a:p>
        </p:txBody>
      </p:sp>
      <p:pic>
        <p:nvPicPr>
          <p:cNvPr id="9" name="Picture 7" descr="setas0004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2412989"/>
            <a:ext cx="50482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289050" y="2393294"/>
            <a:ext cx="62276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 que é importante sobre o assunto adoração?</a:t>
            </a:r>
            <a:r>
              <a:rPr lang="en-US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pt-BR" altLang="pt-BR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0888" y="3619279"/>
            <a:ext cx="79860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>
                <a:latin typeface="+mj-lt"/>
              </a:rPr>
              <a:t>Este homem subia da sua cidade de ano em ano a adorar e a sacrificar ao </a:t>
            </a:r>
            <a:r>
              <a:rPr lang="pt-BR" sz="3000" dirty="0" smtClean="0">
                <a:latin typeface="+mj-lt"/>
              </a:rPr>
              <a:t>Senhor dos </a:t>
            </a:r>
            <a:r>
              <a:rPr lang="pt-BR" sz="3000" dirty="0">
                <a:latin typeface="+mj-lt"/>
              </a:rPr>
              <a:t>Exércitos, em Siló. Estavam ali os dois filhos de Eli, Hofni e Finéias, como sacerdotes do </a:t>
            </a:r>
            <a:r>
              <a:rPr lang="pt-BR" sz="3000" dirty="0" smtClean="0">
                <a:latin typeface="+mj-lt"/>
              </a:rPr>
              <a:t>Senhor.</a:t>
            </a:r>
            <a:endParaRPr lang="pt-BR" sz="3000" dirty="0"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50888" y="3085670"/>
            <a:ext cx="798601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u="sng" dirty="0" smtClean="0">
                <a:solidFill>
                  <a:srgbClr val="C00000"/>
                </a:solidFill>
                <a:latin typeface="+mj-lt"/>
              </a:rPr>
              <a:t>1 Sm 1.3</a:t>
            </a:r>
            <a:endParaRPr lang="pt-BR" sz="3000" b="1" u="sng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926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/>
              <a:t>1.1 – Adoração. Definição </a:t>
            </a:r>
            <a:r>
              <a:rPr lang="pt-BR" sz="2700" dirty="0" smtClean="0"/>
              <a:t>básica</a:t>
            </a:r>
            <a:endParaRPr lang="pt-BR" sz="2700" dirty="0"/>
          </a:p>
        </p:txBody>
      </p:sp>
      <p:pic>
        <p:nvPicPr>
          <p:cNvPr id="9" name="Picture 7" descr="setas0004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2412989"/>
            <a:ext cx="50482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289050" y="2393294"/>
            <a:ext cx="62276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 que é importante sobre o assunto adoração?</a:t>
            </a:r>
            <a:r>
              <a:rPr lang="en-US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pt-BR" altLang="pt-BR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0888" y="3619279"/>
            <a:ext cx="79860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>
                <a:latin typeface="+mj-lt"/>
              </a:rPr>
              <a:t>Este </a:t>
            </a:r>
            <a:r>
              <a:rPr lang="pt-BR" sz="3000" b="1" u="sng" dirty="0">
                <a:solidFill>
                  <a:srgbClr val="C00000"/>
                </a:solidFill>
                <a:latin typeface="+mj-lt"/>
              </a:rPr>
              <a:t>homem</a:t>
            </a:r>
            <a:r>
              <a:rPr lang="pt-BR" sz="3000" dirty="0">
                <a:latin typeface="+mj-lt"/>
              </a:rPr>
              <a:t> subia da sua cidade de ano em ano a adorar e a sacrificar ao </a:t>
            </a:r>
            <a:r>
              <a:rPr lang="pt-BR" sz="3000" dirty="0" smtClean="0">
                <a:latin typeface="+mj-lt"/>
              </a:rPr>
              <a:t>Senhor dos </a:t>
            </a:r>
            <a:r>
              <a:rPr lang="pt-BR" sz="3000" dirty="0">
                <a:latin typeface="+mj-lt"/>
              </a:rPr>
              <a:t>Exércitos, em Siló. Estavam ali os dois filhos de Eli, Hofni e Finéias, como sacerdotes do </a:t>
            </a:r>
            <a:r>
              <a:rPr lang="pt-BR" sz="3000" dirty="0" smtClean="0">
                <a:latin typeface="+mj-lt"/>
              </a:rPr>
              <a:t>Senhor.</a:t>
            </a:r>
            <a:endParaRPr lang="pt-BR" sz="3000" dirty="0"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50888" y="3085670"/>
            <a:ext cx="798601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u="sng" dirty="0" smtClean="0">
                <a:solidFill>
                  <a:srgbClr val="C00000"/>
                </a:solidFill>
                <a:latin typeface="+mj-lt"/>
              </a:rPr>
              <a:t>1 Sm 1.3</a:t>
            </a:r>
            <a:endParaRPr lang="pt-BR" sz="3000" b="1" u="sng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6027" y="873579"/>
            <a:ext cx="8688359" cy="14459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3"/>
          <p:cNvSpPr txBox="1"/>
          <p:nvPr/>
        </p:nvSpPr>
        <p:spPr>
          <a:xfrm>
            <a:off x="460375" y="1157068"/>
            <a:ext cx="2024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Homem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99296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/>
              <a:t>1.1 – Adoração. Definição </a:t>
            </a:r>
            <a:r>
              <a:rPr lang="pt-BR" sz="2700" dirty="0" smtClean="0"/>
              <a:t>básica</a:t>
            </a:r>
            <a:endParaRPr lang="pt-BR" sz="2700" dirty="0"/>
          </a:p>
        </p:txBody>
      </p:sp>
      <p:pic>
        <p:nvPicPr>
          <p:cNvPr id="9" name="Picture 7" descr="setas0004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2412989"/>
            <a:ext cx="50482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289050" y="2393294"/>
            <a:ext cx="62276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 que é importante sobre o assunto adoração?</a:t>
            </a:r>
            <a:r>
              <a:rPr lang="en-US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pt-BR" altLang="pt-BR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0888" y="3619279"/>
            <a:ext cx="79860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>
                <a:latin typeface="+mj-lt"/>
              </a:rPr>
              <a:t>Este </a:t>
            </a:r>
            <a:r>
              <a:rPr lang="pt-BR" sz="3000" b="1" u="sng" dirty="0">
                <a:solidFill>
                  <a:srgbClr val="C00000"/>
                </a:solidFill>
                <a:latin typeface="+mj-lt"/>
              </a:rPr>
              <a:t>homem</a:t>
            </a:r>
            <a:r>
              <a:rPr lang="pt-BR" sz="3000" dirty="0">
                <a:latin typeface="+mj-lt"/>
              </a:rPr>
              <a:t> subia da sua cidade de ano em ano a adorar e a sacrificar ao </a:t>
            </a:r>
            <a:r>
              <a:rPr lang="pt-BR" sz="3000" b="1" u="sng" dirty="0" smtClean="0">
                <a:solidFill>
                  <a:srgbClr val="0070C0"/>
                </a:solidFill>
                <a:latin typeface="+mj-lt"/>
              </a:rPr>
              <a:t>Senhor</a:t>
            </a:r>
            <a:r>
              <a:rPr lang="pt-BR" sz="3000" dirty="0" smtClean="0">
                <a:latin typeface="+mj-lt"/>
              </a:rPr>
              <a:t> dos </a:t>
            </a:r>
            <a:r>
              <a:rPr lang="pt-BR" sz="3000" dirty="0">
                <a:latin typeface="+mj-lt"/>
              </a:rPr>
              <a:t>Exércitos, em Siló. Estavam ali os dois filhos de Eli, Hofni e Finéias, como sacerdotes do </a:t>
            </a:r>
            <a:r>
              <a:rPr lang="pt-BR" sz="3000" dirty="0" smtClean="0">
                <a:latin typeface="+mj-lt"/>
              </a:rPr>
              <a:t>Senhor.</a:t>
            </a:r>
            <a:endParaRPr lang="pt-BR" sz="3000" dirty="0"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50888" y="3085670"/>
            <a:ext cx="798601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u="sng" dirty="0" smtClean="0">
                <a:solidFill>
                  <a:srgbClr val="C00000"/>
                </a:solidFill>
                <a:latin typeface="+mj-lt"/>
              </a:rPr>
              <a:t>1 Sm 1.3</a:t>
            </a:r>
            <a:endParaRPr lang="pt-BR" sz="3000" b="1" u="sng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6027" y="873579"/>
            <a:ext cx="8688359" cy="14459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3"/>
          <p:cNvSpPr txBox="1"/>
          <p:nvPr/>
        </p:nvSpPr>
        <p:spPr>
          <a:xfrm>
            <a:off x="460375" y="1157068"/>
            <a:ext cx="2024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Homem</a:t>
            </a:r>
            <a:endParaRPr lang="pt-BR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907445" y="1154348"/>
            <a:ext cx="2024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Deus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57201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/>
              <a:t>1.1 – Adoração. Definição </a:t>
            </a:r>
            <a:r>
              <a:rPr lang="pt-BR" sz="2700" dirty="0" smtClean="0"/>
              <a:t>básica</a:t>
            </a:r>
            <a:endParaRPr lang="pt-BR" sz="2700" dirty="0"/>
          </a:p>
        </p:txBody>
      </p:sp>
      <p:pic>
        <p:nvPicPr>
          <p:cNvPr id="9" name="Picture 7" descr="setas0004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2412989"/>
            <a:ext cx="50482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289050" y="2393294"/>
            <a:ext cx="62276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 que é importante sobre o assunto adoração?</a:t>
            </a:r>
            <a:r>
              <a:rPr lang="en-US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pt-BR" altLang="pt-BR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0888" y="3619279"/>
            <a:ext cx="79860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>
                <a:latin typeface="+mj-lt"/>
              </a:rPr>
              <a:t>Este </a:t>
            </a:r>
            <a:r>
              <a:rPr lang="pt-BR" sz="3000" b="1" u="sng" dirty="0">
                <a:solidFill>
                  <a:srgbClr val="C00000"/>
                </a:solidFill>
                <a:latin typeface="+mj-lt"/>
              </a:rPr>
              <a:t>homem</a:t>
            </a:r>
            <a:r>
              <a:rPr lang="pt-BR" sz="3000" dirty="0">
                <a:latin typeface="+mj-lt"/>
              </a:rPr>
              <a:t> subia da sua cidade de ano em ano a adorar e a sacrificar ao </a:t>
            </a:r>
            <a:r>
              <a:rPr lang="pt-BR" sz="3000" b="1" u="sng" dirty="0" smtClean="0">
                <a:solidFill>
                  <a:srgbClr val="0070C0"/>
                </a:solidFill>
                <a:latin typeface="+mj-lt"/>
              </a:rPr>
              <a:t>Senhor</a:t>
            </a:r>
            <a:r>
              <a:rPr lang="pt-BR" sz="3000" dirty="0" smtClean="0">
                <a:latin typeface="+mj-lt"/>
              </a:rPr>
              <a:t> dos </a:t>
            </a:r>
            <a:r>
              <a:rPr lang="pt-BR" sz="3000" dirty="0">
                <a:latin typeface="+mj-lt"/>
              </a:rPr>
              <a:t>Exércitos, em Siló. Estavam ali os dois filhos de Eli, Hofni e Finéias, como sacerdotes do </a:t>
            </a:r>
            <a:r>
              <a:rPr lang="pt-BR" sz="3000" dirty="0" smtClean="0">
                <a:latin typeface="+mj-lt"/>
              </a:rPr>
              <a:t>Senhor.</a:t>
            </a:r>
            <a:endParaRPr lang="pt-BR" sz="3000" dirty="0"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50888" y="3085670"/>
            <a:ext cx="798601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u="sng" dirty="0" smtClean="0">
                <a:solidFill>
                  <a:srgbClr val="C00000"/>
                </a:solidFill>
                <a:latin typeface="+mj-lt"/>
              </a:rPr>
              <a:t>1 Sm 1.3</a:t>
            </a:r>
            <a:endParaRPr lang="pt-BR" sz="3000" b="1" u="sng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6027" y="873579"/>
            <a:ext cx="8688359" cy="14459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3"/>
          <p:cNvSpPr txBox="1"/>
          <p:nvPr/>
        </p:nvSpPr>
        <p:spPr>
          <a:xfrm>
            <a:off x="460375" y="1157068"/>
            <a:ext cx="2024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Homem</a:t>
            </a:r>
            <a:endParaRPr lang="pt-BR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907445" y="1154348"/>
            <a:ext cx="2024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Deus</a:t>
            </a:r>
            <a:endParaRPr lang="pt-BR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894114" y="1087439"/>
            <a:ext cx="51271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solidFill>
                  <a:srgbClr val="0070C0"/>
                </a:solidFill>
              </a:rPr>
              <a:t>Distância</a:t>
            </a:r>
            <a:endParaRPr lang="pt-BR" sz="2500" dirty="0">
              <a:solidFill>
                <a:srgbClr val="0070C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043688" y="1510524"/>
            <a:ext cx="4852515" cy="0"/>
          </a:xfrm>
          <a:prstGeom prst="straightConnector1">
            <a:avLst/>
          </a:prstGeom>
          <a:ln w="28575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793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/>
              <a:t>1.1 – Adoração. Definição </a:t>
            </a:r>
            <a:r>
              <a:rPr lang="pt-BR" sz="2700" dirty="0" smtClean="0"/>
              <a:t>básica</a:t>
            </a:r>
            <a:endParaRPr lang="pt-BR" sz="2700" dirty="0"/>
          </a:p>
        </p:txBody>
      </p:sp>
      <p:pic>
        <p:nvPicPr>
          <p:cNvPr id="9" name="Picture 7" descr="setas0004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2412989"/>
            <a:ext cx="50482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289050" y="2393294"/>
            <a:ext cx="62276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 que é importante sobre o assunto adoração?</a:t>
            </a:r>
            <a:r>
              <a:rPr lang="en-US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pt-BR" altLang="pt-BR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50888" y="3085670"/>
            <a:ext cx="798601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u="sng" dirty="0" smtClean="0">
                <a:solidFill>
                  <a:srgbClr val="C00000"/>
                </a:solidFill>
                <a:latin typeface="+mj-lt"/>
              </a:rPr>
              <a:t>1 Sm 1.3</a:t>
            </a:r>
            <a:endParaRPr lang="pt-BR" sz="3000" b="1" u="sng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6027" y="873579"/>
            <a:ext cx="8688359" cy="14459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3"/>
          <p:cNvSpPr txBox="1"/>
          <p:nvPr/>
        </p:nvSpPr>
        <p:spPr>
          <a:xfrm>
            <a:off x="460375" y="1157068"/>
            <a:ext cx="2024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Homem</a:t>
            </a:r>
            <a:endParaRPr lang="pt-BR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907445" y="1154348"/>
            <a:ext cx="2024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Deus</a:t>
            </a:r>
            <a:endParaRPr lang="pt-BR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894114" y="1087439"/>
            <a:ext cx="51271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solidFill>
                  <a:srgbClr val="0070C0"/>
                </a:solidFill>
              </a:rPr>
              <a:t>Distância</a:t>
            </a:r>
            <a:endParaRPr lang="pt-BR" sz="2500" dirty="0">
              <a:solidFill>
                <a:srgbClr val="0070C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043688" y="1510524"/>
            <a:ext cx="4852515" cy="0"/>
          </a:xfrm>
          <a:prstGeom prst="straightConnector1">
            <a:avLst/>
          </a:prstGeom>
          <a:ln w="28575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750888" y="3619279"/>
            <a:ext cx="79860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>
                <a:latin typeface="+mj-lt"/>
              </a:rPr>
              <a:t>Este homem </a:t>
            </a:r>
            <a:r>
              <a:rPr lang="pt-BR" sz="3000" b="1" u="sng" dirty="0">
                <a:solidFill>
                  <a:srgbClr val="C00000"/>
                </a:solidFill>
                <a:latin typeface="+mj-lt"/>
              </a:rPr>
              <a:t>subia da sua cidade de ano em ano</a:t>
            </a:r>
            <a:r>
              <a:rPr lang="pt-BR" sz="3000" dirty="0">
                <a:latin typeface="+mj-lt"/>
              </a:rPr>
              <a:t> a adorar e a sacrificar ao </a:t>
            </a:r>
            <a:r>
              <a:rPr lang="pt-BR" sz="3000" dirty="0" smtClean="0">
                <a:latin typeface="+mj-lt"/>
              </a:rPr>
              <a:t>Senhor dos </a:t>
            </a:r>
            <a:r>
              <a:rPr lang="pt-BR" sz="3000" dirty="0">
                <a:latin typeface="+mj-lt"/>
              </a:rPr>
              <a:t>Exércitos, em Siló. Estavam ali os dois filhos de Eli, Hofni e Finéias, como sacerdotes do </a:t>
            </a:r>
            <a:r>
              <a:rPr lang="pt-BR" sz="3000" dirty="0" smtClean="0">
                <a:latin typeface="+mj-lt"/>
              </a:rPr>
              <a:t>Senhor.</a:t>
            </a:r>
            <a:endParaRPr lang="pt-BR" sz="30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15888" y="1574574"/>
            <a:ext cx="51271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solidFill>
                  <a:srgbClr val="C00000"/>
                </a:solidFill>
              </a:rPr>
              <a:t>Aproximação</a:t>
            </a:r>
            <a:endParaRPr lang="pt-BR" sz="2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3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/>
              <a:t>1.1 – Adoração. Definição </a:t>
            </a:r>
            <a:r>
              <a:rPr lang="pt-BR" sz="2700" dirty="0" smtClean="0"/>
              <a:t>básica</a:t>
            </a:r>
            <a:endParaRPr lang="pt-BR" sz="2700" dirty="0"/>
          </a:p>
        </p:txBody>
      </p:sp>
      <p:pic>
        <p:nvPicPr>
          <p:cNvPr id="9" name="Picture 7" descr="setas0004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2412989"/>
            <a:ext cx="50482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289050" y="2393294"/>
            <a:ext cx="62276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 que é importante sobre o assunto adoração?</a:t>
            </a:r>
            <a:r>
              <a:rPr lang="en-US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pt-BR" altLang="pt-BR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50888" y="3085670"/>
            <a:ext cx="798601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u="sng" dirty="0" smtClean="0">
                <a:solidFill>
                  <a:srgbClr val="C00000"/>
                </a:solidFill>
                <a:latin typeface="+mj-lt"/>
              </a:rPr>
              <a:t>1 Sm 1.3</a:t>
            </a:r>
            <a:endParaRPr lang="pt-BR" sz="3000" b="1" u="sng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6027" y="873579"/>
            <a:ext cx="8688359" cy="14459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3"/>
          <p:cNvSpPr txBox="1"/>
          <p:nvPr/>
        </p:nvSpPr>
        <p:spPr>
          <a:xfrm>
            <a:off x="460375" y="1157068"/>
            <a:ext cx="2024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Homem</a:t>
            </a:r>
            <a:endParaRPr lang="pt-BR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907445" y="1154348"/>
            <a:ext cx="2024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Deus</a:t>
            </a:r>
            <a:endParaRPr lang="pt-BR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894114" y="1087439"/>
            <a:ext cx="51271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solidFill>
                  <a:srgbClr val="0070C0"/>
                </a:solidFill>
              </a:rPr>
              <a:t>Distância</a:t>
            </a:r>
            <a:endParaRPr lang="pt-BR" sz="2500" dirty="0">
              <a:solidFill>
                <a:srgbClr val="0070C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043688" y="1510524"/>
            <a:ext cx="4852515" cy="0"/>
          </a:xfrm>
          <a:prstGeom prst="straightConnector1">
            <a:avLst/>
          </a:prstGeom>
          <a:ln w="28575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750888" y="3619279"/>
            <a:ext cx="79860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>
                <a:latin typeface="+mj-lt"/>
              </a:rPr>
              <a:t>Este homem </a:t>
            </a:r>
            <a:r>
              <a:rPr lang="pt-BR" sz="3000" b="1" u="sng" dirty="0">
                <a:solidFill>
                  <a:srgbClr val="C00000"/>
                </a:solidFill>
                <a:latin typeface="+mj-lt"/>
              </a:rPr>
              <a:t>subia da sua cidade de ano em ano</a:t>
            </a:r>
            <a:r>
              <a:rPr lang="pt-BR" sz="3000" dirty="0">
                <a:latin typeface="+mj-lt"/>
              </a:rPr>
              <a:t> a adorar e a sacrificar ao </a:t>
            </a:r>
            <a:r>
              <a:rPr lang="pt-BR" sz="3000" dirty="0" smtClean="0">
                <a:latin typeface="+mj-lt"/>
              </a:rPr>
              <a:t>Senhor dos </a:t>
            </a:r>
            <a:r>
              <a:rPr lang="pt-BR" sz="3000" dirty="0">
                <a:latin typeface="+mj-lt"/>
              </a:rPr>
              <a:t>Exércitos, em Siló. Estavam </a:t>
            </a:r>
            <a:r>
              <a:rPr lang="pt-BR" sz="3000" b="1" u="sng" dirty="0">
                <a:solidFill>
                  <a:srgbClr val="0070C0"/>
                </a:solidFill>
                <a:latin typeface="+mj-lt"/>
              </a:rPr>
              <a:t>ali</a:t>
            </a:r>
            <a:r>
              <a:rPr lang="pt-BR" sz="3000" dirty="0">
                <a:latin typeface="+mj-lt"/>
              </a:rPr>
              <a:t> os dois filhos de Eli, Hofni e Finéias, </a:t>
            </a:r>
            <a:r>
              <a:rPr lang="pt-BR" sz="3000" b="1" u="sng" dirty="0">
                <a:solidFill>
                  <a:srgbClr val="0070C0"/>
                </a:solidFill>
                <a:latin typeface="+mj-lt"/>
              </a:rPr>
              <a:t>como sacerdotes</a:t>
            </a:r>
            <a:r>
              <a:rPr lang="pt-BR" sz="3000" dirty="0">
                <a:latin typeface="+mj-lt"/>
              </a:rPr>
              <a:t> do </a:t>
            </a:r>
            <a:r>
              <a:rPr lang="pt-BR" sz="3000" dirty="0" smtClean="0">
                <a:latin typeface="+mj-lt"/>
              </a:rPr>
              <a:t>Senhor.</a:t>
            </a:r>
            <a:endParaRPr lang="pt-BR" sz="30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15888" y="1574574"/>
            <a:ext cx="51271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solidFill>
                  <a:srgbClr val="C00000"/>
                </a:solidFill>
              </a:rPr>
              <a:t>Aproximação</a:t>
            </a:r>
            <a:endParaRPr lang="pt-BR" sz="25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13167" y="1890259"/>
            <a:ext cx="51271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solidFill>
                  <a:srgbClr val="C00000"/>
                </a:solidFill>
              </a:rPr>
              <a:t>Mediação</a:t>
            </a:r>
            <a:endParaRPr lang="pt-BR" sz="2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90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/>
              <a:t>1.1 – Adoração. Definição </a:t>
            </a:r>
            <a:r>
              <a:rPr lang="pt-BR" sz="2700" dirty="0" smtClean="0"/>
              <a:t>básica</a:t>
            </a:r>
            <a:endParaRPr lang="pt-BR" sz="2700" dirty="0"/>
          </a:p>
        </p:txBody>
      </p:sp>
      <p:pic>
        <p:nvPicPr>
          <p:cNvPr id="9" name="Picture 7" descr="setas0004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2412989"/>
            <a:ext cx="50482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289050" y="2393294"/>
            <a:ext cx="62276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 que é importante sobre o assunto adoração?</a:t>
            </a:r>
            <a:r>
              <a:rPr lang="en-US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pt-BR" altLang="pt-BR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50888" y="3085670"/>
            <a:ext cx="798601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u="sng" dirty="0" smtClean="0">
                <a:solidFill>
                  <a:srgbClr val="C00000"/>
                </a:solidFill>
                <a:latin typeface="+mj-lt"/>
              </a:rPr>
              <a:t>1 Sm 1.3</a:t>
            </a:r>
            <a:endParaRPr lang="pt-BR" sz="3000" b="1" u="sng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6027" y="873579"/>
            <a:ext cx="8688359" cy="14459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3"/>
          <p:cNvSpPr txBox="1"/>
          <p:nvPr/>
        </p:nvSpPr>
        <p:spPr>
          <a:xfrm>
            <a:off x="460375" y="1157068"/>
            <a:ext cx="2024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Homem</a:t>
            </a:r>
            <a:endParaRPr lang="pt-BR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907445" y="1154348"/>
            <a:ext cx="2024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Deus</a:t>
            </a:r>
            <a:endParaRPr lang="pt-BR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894114" y="1087439"/>
            <a:ext cx="51271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solidFill>
                  <a:srgbClr val="0070C0"/>
                </a:solidFill>
              </a:rPr>
              <a:t>Distância</a:t>
            </a:r>
            <a:endParaRPr lang="pt-BR" sz="2500" dirty="0">
              <a:solidFill>
                <a:srgbClr val="0070C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043688" y="1510524"/>
            <a:ext cx="4852515" cy="0"/>
          </a:xfrm>
          <a:prstGeom prst="straightConnector1">
            <a:avLst/>
          </a:prstGeom>
          <a:ln w="28575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915888" y="1574574"/>
            <a:ext cx="51271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solidFill>
                  <a:srgbClr val="C00000"/>
                </a:solidFill>
              </a:rPr>
              <a:t>Aproximação</a:t>
            </a:r>
            <a:endParaRPr lang="pt-BR" sz="25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13167" y="1890259"/>
            <a:ext cx="51271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>
                <a:solidFill>
                  <a:srgbClr val="C00000"/>
                </a:solidFill>
              </a:rPr>
              <a:t>Mediação</a:t>
            </a:r>
            <a:endParaRPr lang="pt-BR" sz="2500" dirty="0">
              <a:solidFill>
                <a:srgbClr val="C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50888" y="3619279"/>
            <a:ext cx="79860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>
                <a:latin typeface="+mj-lt"/>
              </a:rPr>
              <a:t>Este homem subia da sua cidade de ano em ano a </a:t>
            </a:r>
            <a:r>
              <a:rPr lang="pt-BR" sz="3000" b="1" u="sng" dirty="0">
                <a:solidFill>
                  <a:srgbClr val="FF0000"/>
                </a:solidFill>
                <a:latin typeface="+mj-lt"/>
              </a:rPr>
              <a:t>adorar e a sacrificar</a:t>
            </a:r>
            <a:r>
              <a:rPr lang="pt-BR" sz="3000" dirty="0">
                <a:latin typeface="+mj-lt"/>
              </a:rPr>
              <a:t> ao </a:t>
            </a:r>
            <a:r>
              <a:rPr lang="pt-BR" sz="3000" dirty="0" smtClean="0">
                <a:latin typeface="+mj-lt"/>
              </a:rPr>
              <a:t>Senhor dos </a:t>
            </a:r>
            <a:r>
              <a:rPr lang="pt-BR" sz="3000" dirty="0">
                <a:latin typeface="+mj-lt"/>
              </a:rPr>
              <a:t>Exércitos, em Siló. Estavam ali os dois filhos de Eli, Hofni e Finéias, como sacerdotes do </a:t>
            </a:r>
            <a:r>
              <a:rPr lang="pt-BR" sz="3000" dirty="0" smtClean="0">
                <a:latin typeface="+mj-lt"/>
              </a:rPr>
              <a:t>Senhor.</a:t>
            </a:r>
            <a:endParaRPr lang="pt-BR" sz="3000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70509" y="1048453"/>
            <a:ext cx="3771112" cy="10926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500" dirty="0" smtClean="0">
                <a:solidFill>
                  <a:srgbClr val="C00000"/>
                </a:solidFill>
              </a:rPr>
              <a:t>CULTO</a:t>
            </a:r>
            <a:endParaRPr lang="pt-BR" sz="6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81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/>
              <a:t>1.1 – Adoração. Definição </a:t>
            </a:r>
            <a:r>
              <a:rPr lang="pt-BR" sz="2700" dirty="0" smtClean="0"/>
              <a:t>básica</a:t>
            </a:r>
            <a:endParaRPr lang="pt-BR" sz="2700" dirty="0"/>
          </a:p>
        </p:txBody>
      </p:sp>
      <p:pic>
        <p:nvPicPr>
          <p:cNvPr id="9" name="Picture 7" descr="setas0004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2412989"/>
            <a:ext cx="50482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289050" y="2393294"/>
            <a:ext cx="62276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 que é importante sobre o assunto adoração?</a:t>
            </a:r>
            <a:r>
              <a:rPr lang="en-US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pt-BR" altLang="pt-BR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" name="Picture 9" descr="setas0004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3035289"/>
            <a:ext cx="50482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289050" y="3015594"/>
            <a:ext cx="59376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Só podemos adorar a Deus em comunidade? </a:t>
            </a:r>
            <a:endParaRPr lang="pt-BR" altLang="pt-BR" sz="2400" dirty="0"/>
          </a:p>
        </p:txBody>
      </p:sp>
      <p:pic>
        <p:nvPicPr>
          <p:cNvPr id="15" name="Picture 11" descr="set0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65250" y="3763951"/>
            <a:ext cx="609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1963738" y="3593444"/>
            <a:ext cx="30377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em reuniões </a:t>
            </a:r>
            <a:r>
              <a:rPr lang="pt-BR" altLang="pt-BR" sz="2400" b="1" i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na igreja</a:t>
            </a:r>
            <a:r>
              <a:rPr lang="en-US" altLang="pt-BR" sz="2400" dirty="0"/>
              <a:t> </a:t>
            </a:r>
            <a:endParaRPr lang="pt-BR" altLang="pt-BR" sz="2400" dirty="0"/>
          </a:p>
        </p:txBody>
      </p:sp>
      <p:pic>
        <p:nvPicPr>
          <p:cNvPr id="17" name="Picture 13" descr="set0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60488" y="4279889"/>
            <a:ext cx="609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1958975" y="4109382"/>
            <a:ext cx="37140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no âmbito de </a:t>
            </a:r>
            <a:r>
              <a:rPr lang="pt-BR" altLang="pt-BR" sz="2400" b="1" i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nossa família</a:t>
            </a:r>
            <a:r>
              <a:rPr lang="en-US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pt-BR" altLang="pt-BR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9" name="Picture 15" descr="set0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55725" y="4795826"/>
            <a:ext cx="609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1954213" y="4625319"/>
            <a:ext cx="51162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sozinhos </a:t>
            </a:r>
            <a:r>
              <a:rPr lang="pt-BR" altLang="pt-BR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em todos os atos </a:t>
            </a:r>
            <a:r>
              <a:rPr lang="pt-BR" altLang="pt-BR" sz="2400" b="1" i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individuais</a:t>
            </a:r>
            <a:endParaRPr lang="pt-BR" altLang="pt-BR" sz="2400" b="1" i="1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99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/>
              <a:t>1.1 – Adoração. Definição </a:t>
            </a:r>
            <a:r>
              <a:rPr lang="pt-BR" sz="2700" dirty="0" smtClean="0"/>
              <a:t>básica</a:t>
            </a:r>
            <a:endParaRPr lang="pt-BR" sz="2700" dirty="0"/>
          </a:p>
        </p:txBody>
      </p:sp>
      <p:sp>
        <p:nvSpPr>
          <p:cNvPr id="21" name="Retângulo 11"/>
          <p:cNvSpPr/>
          <p:nvPr/>
        </p:nvSpPr>
        <p:spPr>
          <a:xfrm>
            <a:off x="374432" y="2449611"/>
            <a:ext cx="8671163" cy="1338828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Adoração é algo que percorre toda a Escritura...</a:t>
            </a:r>
          </a:p>
          <a:p>
            <a:r>
              <a:rPr lang="pt-BR" sz="2700" b="1" dirty="0" smtClean="0"/>
              <a:t>Gn 22.5 – Ap 4.10</a:t>
            </a:r>
            <a:endParaRPr lang="pt-BR" sz="2700" b="1" dirty="0"/>
          </a:p>
          <a:p>
            <a:endParaRPr lang="pt-BR" sz="2700" dirty="0"/>
          </a:p>
        </p:txBody>
      </p:sp>
      <p:sp>
        <p:nvSpPr>
          <p:cNvPr id="3" name="Rectangle 2"/>
          <p:cNvSpPr/>
          <p:nvPr/>
        </p:nvSpPr>
        <p:spPr>
          <a:xfrm>
            <a:off x="606899" y="3788439"/>
            <a:ext cx="82062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000000"/>
                </a:solidFill>
                <a:latin typeface="+mj-lt"/>
              </a:rPr>
              <a:t>Gn 22.5</a:t>
            </a:r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 Então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, disse a seus servos: Esperai aqui, com o jumento; eu e o rapaz iremos até lá e, havendo </a:t>
            </a:r>
            <a:r>
              <a:rPr lang="pt-BR" sz="3200" b="1" u="sng" dirty="0">
                <a:solidFill>
                  <a:srgbClr val="000000"/>
                </a:solidFill>
                <a:latin typeface="+mj-lt"/>
              </a:rPr>
              <a:t>adorado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, voltaremos para junto de vós.</a:t>
            </a:r>
          </a:p>
        </p:txBody>
      </p:sp>
    </p:spTree>
    <p:extLst>
      <p:ext uri="{BB962C8B-B14F-4D97-AF65-F5344CB8AC3E}">
        <p14:creationId xmlns:p14="http://schemas.microsoft.com/office/powerpoint/2010/main" val="240773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/>
              <a:t>1.1 – Adoração. Definição </a:t>
            </a:r>
            <a:r>
              <a:rPr lang="pt-BR" sz="2700" dirty="0" smtClean="0"/>
              <a:t>básica</a:t>
            </a:r>
            <a:endParaRPr lang="pt-BR" sz="2700" dirty="0"/>
          </a:p>
        </p:txBody>
      </p:sp>
      <p:sp>
        <p:nvSpPr>
          <p:cNvPr id="21" name="Retângulo 11"/>
          <p:cNvSpPr/>
          <p:nvPr/>
        </p:nvSpPr>
        <p:spPr>
          <a:xfrm>
            <a:off x="374432" y="2449611"/>
            <a:ext cx="8671163" cy="1338828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Adoração é algo que percorre toda a Escritura...</a:t>
            </a:r>
          </a:p>
          <a:p>
            <a:r>
              <a:rPr lang="pt-BR" sz="2700" b="1" dirty="0" smtClean="0"/>
              <a:t>Gn 22.5 – Ap 4.10</a:t>
            </a:r>
            <a:endParaRPr lang="pt-BR" sz="2700" b="1" dirty="0"/>
          </a:p>
          <a:p>
            <a:endParaRPr lang="pt-BR" sz="2700" dirty="0"/>
          </a:p>
        </p:txBody>
      </p:sp>
      <p:sp>
        <p:nvSpPr>
          <p:cNvPr id="11" name="Rectangle 10"/>
          <p:cNvSpPr/>
          <p:nvPr/>
        </p:nvSpPr>
        <p:spPr>
          <a:xfrm>
            <a:off x="460376" y="3486360"/>
            <a:ext cx="8683624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1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pt-BR" sz="3100" b="1" dirty="0" smtClean="0">
                <a:solidFill>
                  <a:srgbClr val="000000"/>
                </a:solidFill>
                <a:latin typeface="+mj-lt"/>
              </a:rPr>
              <a:t>Ap 4.10  - </a:t>
            </a:r>
            <a:r>
              <a:rPr lang="pt-BR" sz="3100" dirty="0" smtClean="0">
                <a:solidFill>
                  <a:srgbClr val="000000"/>
                </a:solidFill>
                <a:latin typeface="+mj-lt"/>
              </a:rPr>
              <a:t>os </a:t>
            </a:r>
            <a:r>
              <a:rPr lang="pt-BR" sz="3100" dirty="0">
                <a:solidFill>
                  <a:srgbClr val="000000"/>
                </a:solidFill>
                <a:latin typeface="+mj-lt"/>
              </a:rPr>
              <a:t>vinte e quatro anciãos prostrar-se-ão diante daquele que se encontra sentado no trono, </a:t>
            </a:r>
            <a:r>
              <a:rPr lang="pt-BR" sz="3100" b="1" u="sng" dirty="0">
                <a:solidFill>
                  <a:srgbClr val="000000"/>
                </a:solidFill>
                <a:latin typeface="+mj-lt"/>
              </a:rPr>
              <a:t>adorarão</a:t>
            </a:r>
            <a:r>
              <a:rPr lang="pt-BR" sz="3100" dirty="0">
                <a:solidFill>
                  <a:srgbClr val="000000"/>
                </a:solidFill>
                <a:latin typeface="+mj-lt"/>
              </a:rPr>
              <a:t> o que vive pelos séculos dos séculos e depositarão as suas coroas diante do trono, proclamando:</a:t>
            </a:r>
          </a:p>
        </p:txBody>
      </p:sp>
    </p:spTree>
    <p:extLst>
      <p:ext uri="{BB962C8B-B14F-4D97-AF65-F5344CB8AC3E}">
        <p14:creationId xmlns:p14="http://schemas.microsoft.com/office/powerpoint/2010/main" val="291487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/>
              <a:t>1.1 – Adoração. Definição </a:t>
            </a:r>
            <a:r>
              <a:rPr lang="pt-BR" sz="2700" dirty="0" smtClean="0"/>
              <a:t>básica</a:t>
            </a:r>
            <a:endParaRPr lang="pt-BR" sz="2700" dirty="0"/>
          </a:p>
        </p:txBody>
      </p:sp>
      <p:sp>
        <p:nvSpPr>
          <p:cNvPr id="14" name="Retângulo 11"/>
          <p:cNvSpPr/>
          <p:nvPr/>
        </p:nvSpPr>
        <p:spPr>
          <a:xfrm>
            <a:off x="374432" y="2449611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Adoração, as vezes é mencionado sobre...</a:t>
            </a:r>
            <a:endParaRPr lang="pt-BR" sz="2700" dirty="0"/>
          </a:p>
        </p:txBody>
      </p:sp>
      <p:sp>
        <p:nvSpPr>
          <p:cNvPr id="15" name="Retângulo 11"/>
          <p:cNvSpPr/>
          <p:nvPr/>
        </p:nvSpPr>
        <p:spPr>
          <a:xfrm>
            <a:off x="472837" y="3241322"/>
            <a:ext cx="8671163" cy="923330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700" b="1" dirty="0" smtClean="0"/>
              <a:t>Culto /  atos individuais  / conceitos </a:t>
            </a:r>
          </a:p>
          <a:p>
            <a:pPr algn="ctr"/>
            <a:endParaRPr lang="pt-BR" sz="2700" b="1" dirty="0"/>
          </a:p>
        </p:txBody>
      </p:sp>
    </p:spTree>
    <p:extLst>
      <p:ext uri="{BB962C8B-B14F-4D97-AF65-F5344CB8AC3E}">
        <p14:creationId xmlns:p14="http://schemas.microsoft.com/office/powerpoint/2010/main" val="194958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1" name="Retângulo 11"/>
          <p:cNvSpPr/>
          <p:nvPr/>
        </p:nvSpPr>
        <p:spPr>
          <a:xfrm>
            <a:off x="374432" y="1486327"/>
            <a:ext cx="8671163" cy="1338828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Adoração é um rito, em essência, vertical, onde o indivíduo é levado à presença de Deus de maneira que seja Ele exaltado. </a:t>
            </a:r>
          </a:p>
          <a:p>
            <a:endParaRPr lang="pt-BR" sz="2700" b="1" dirty="0"/>
          </a:p>
        </p:txBody>
      </p:sp>
      <p:pic>
        <p:nvPicPr>
          <p:cNvPr id="1026" name="Picture 2" descr="https://image.freepik.com/icones-gratis/seta-de-estilo-indiano-em-apontar-vertical-descendente_318-3764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r="22493"/>
          <a:stretch/>
        </p:blipFill>
        <p:spPr bwMode="auto">
          <a:xfrm flipV="1">
            <a:off x="443139" y="2971167"/>
            <a:ext cx="791936" cy="146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725.photobucket.com/albums/ww258/jcmonitor/tobias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" b="50970"/>
          <a:stretch/>
        </p:blipFill>
        <p:spPr bwMode="auto">
          <a:xfrm>
            <a:off x="0" y="4677027"/>
            <a:ext cx="1851130" cy="167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ângulo 11"/>
          <p:cNvSpPr/>
          <p:nvPr/>
        </p:nvSpPr>
        <p:spPr>
          <a:xfrm>
            <a:off x="1967593" y="3998206"/>
            <a:ext cx="7426345" cy="738664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200" b="1" dirty="0" smtClean="0">
                <a:solidFill>
                  <a:srgbClr val="C00000"/>
                </a:solidFill>
              </a:rPr>
              <a:t>Adoração é sempre vertical.</a:t>
            </a:r>
            <a:r>
              <a:rPr lang="pt-BR" sz="4200" dirty="0" smtClean="0">
                <a:solidFill>
                  <a:srgbClr val="C00000"/>
                </a:solidFill>
              </a:rPr>
              <a:t> </a:t>
            </a:r>
            <a:endParaRPr lang="pt-BR" sz="4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91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1.2 </a:t>
            </a:r>
            <a:r>
              <a:rPr lang="pt-BR" sz="2700" dirty="0"/>
              <a:t>– </a:t>
            </a:r>
            <a:r>
              <a:rPr lang="pt-BR" sz="2700" dirty="0" smtClean="0"/>
              <a:t>Terminologias: Culto, adoração e louvor. </a:t>
            </a:r>
            <a:endParaRPr lang="pt-BR" sz="2700" dirty="0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987213" y="2668999"/>
            <a:ext cx="7251216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alt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Culto – liturgia/ serviço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alt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Adoração – atos verticais dos santos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alt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Louvor – exaltação à Deus</a:t>
            </a:r>
            <a:endParaRPr lang="pt-BR" altLang="pt-BR" sz="35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183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1.2 </a:t>
            </a:r>
            <a:r>
              <a:rPr lang="pt-BR" sz="2700" dirty="0"/>
              <a:t>– </a:t>
            </a:r>
            <a:r>
              <a:rPr lang="pt-BR" sz="2700" dirty="0" smtClean="0"/>
              <a:t>Terminologias: Culto, adoração e louvor. </a:t>
            </a:r>
            <a:endParaRPr lang="pt-BR" sz="2700" dirty="0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562671" y="2089823"/>
            <a:ext cx="7521033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alt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Serviço à Deus – abad </a:t>
            </a:r>
            <a:r>
              <a:rPr lang="pt-BR" alt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ebrew" panose="020B0500000000000000" pitchFamily="34" charset="0"/>
              </a:rPr>
              <a:t>dbu </a:t>
            </a:r>
            <a:r>
              <a:rPr lang="pt-BR" alt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(290 A.T.)</a:t>
            </a:r>
            <a:endParaRPr lang="pt-BR" altLang="pt-BR" sz="35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7895" y="3060368"/>
            <a:ext cx="80630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u="sng" dirty="0" smtClean="0">
                <a:solidFill>
                  <a:srgbClr val="000000"/>
                </a:solidFill>
                <a:latin typeface="+mj-lt"/>
              </a:rPr>
              <a:t>Gn 2.5</a:t>
            </a:r>
            <a:r>
              <a:rPr lang="pt-BR" sz="28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t-BR" sz="2800" dirty="0">
                <a:solidFill>
                  <a:srgbClr val="000000"/>
                </a:solidFill>
                <a:latin typeface="+mj-lt"/>
              </a:rPr>
              <a:t>Não havia ainda nenhuma planta do campo na </a:t>
            </a:r>
            <a:r>
              <a:rPr lang="pt-BR" sz="2800" dirty="0" smtClean="0">
                <a:solidFill>
                  <a:srgbClr val="000000"/>
                </a:solidFill>
                <a:latin typeface="+mj-lt"/>
              </a:rPr>
              <a:t>terra...  também </a:t>
            </a:r>
            <a:r>
              <a:rPr lang="pt-BR" sz="2800" dirty="0">
                <a:solidFill>
                  <a:srgbClr val="000000"/>
                </a:solidFill>
                <a:latin typeface="+mj-lt"/>
              </a:rPr>
              <a:t>não havia homem para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lavrar</a:t>
            </a:r>
            <a:r>
              <a:rPr lang="pt-BR" sz="2800" dirty="0">
                <a:solidFill>
                  <a:srgbClr val="000000"/>
                </a:solidFill>
                <a:latin typeface="+mj-lt"/>
              </a:rPr>
              <a:t> o solo.</a:t>
            </a:r>
            <a:endParaRPr lang="pt-BR" sz="28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6513" y="4231171"/>
            <a:ext cx="8276531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700" b="1" u="sng" dirty="0" smtClean="0">
                <a:solidFill>
                  <a:srgbClr val="000000"/>
                </a:solidFill>
                <a:latin typeface="+mj-lt"/>
              </a:rPr>
              <a:t>Dt 4.19</a:t>
            </a:r>
            <a:r>
              <a:rPr lang="pt-BR" sz="2700" dirty="0" smtClean="0">
                <a:solidFill>
                  <a:srgbClr val="000000"/>
                </a:solidFill>
                <a:latin typeface="+mj-lt"/>
              </a:rPr>
              <a:t> Guarda-te </a:t>
            </a:r>
            <a:r>
              <a:rPr lang="pt-BR" sz="2700" dirty="0">
                <a:solidFill>
                  <a:srgbClr val="000000"/>
                </a:solidFill>
                <a:latin typeface="+mj-lt"/>
              </a:rPr>
              <a:t>não levantes os olhos para os céus e, vendo o sol, a lua e as estrelas, a saber, todo o exército dos céus, sejas seduzido a inclinar-te perante eles e dês </a:t>
            </a:r>
            <a:r>
              <a:rPr lang="pt-BR" sz="2700" b="1" u="sng" dirty="0">
                <a:solidFill>
                  <a:srgbClr val="000000"/>
                </a:solidFill>
                <a:latin typeface="+mj-lt"/>
              </a:rPr>
              <a:t>culto</a:t>
            </a:r>
            <a:r>
              <a:rPr lang="pt-BR" sz="2700" dirty="0">
                <a:solidFill>
                  <a:srgbClr val="000000"/>
                </a:solidFill>
                <a:latin typeface="+mj-lt"/>
              </a:rPr>
              <a:t> àqueles, coisas que o SENHOR, teu Deus, repartiu a todos os povos debaixo de todos os céus.</a:t>
            </a:r>
          </a:p>
        </p:txBody>
      </p:sp>
    </p:spTree>
    <p:extLst>
      <p:ext uri="{BB962C8B-B14F-4D97-AF65-F5344CB8AC3E}">
        <p14:creationId xmlns:p14="http://schemas.microsoft.com/office/powerpoint/2010/main" val="46831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1.2 </a:t>
            </a:r>
            <a:r>
              <a:rPr lang="pt-BR" sz="2700" dirty="0"/>
              <a:t>– </a:t>
            </a:r>
            <a:r>
              <a:rPr lang="pt-BR" sz="2700" dirty="0" smtClean="0"/>
              <a:t>Terminologias: Culto, adoração e louvor. </a:t>
            </a:r>
            <a:endParaRPr lang="pt-BR" sz="2700" dirty="0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562671" y="2112906"/>
            <a:ext cx="77570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altLang="pt-BR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Prostrar-se diante de Deus – shachah </a:t>
            </a:r>
            <a:r>
              <a:rPr lang="pt-BR" altLang="pt-BR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ebrew" panose="020B0500000000000000" pitchFamily="34" charset="0"/>
              </a:rPr>
              <a:t>htc</a:t>
            </a:r>
            <a:endParaRPr lang="pt-BR" altLang="pt-BR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7895" y="3060368"/>
            <a:ext cx="806301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700" b="1" u="sng" dirty="0" smtClean="0">
                <a:solidFill>
                  <a:srgbClr val="000000"/>
                </a:solidFill>
                <a:latin typeface="+mj-lt"/>
              </a:rPr>
              <a:t>Gn 33.3</a:t>
            </a:r>
            <a:r>
              <a:rPr lang="pt-BR" sz="2700" dirty="0" smtClean="0">
                <a:solidFill>
                  <a:srgbClr val="000000"/>
                </a:solidFill>
                <a:latin typeface="+mj-lt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</a:rPr>
              <a:t>E ele </a:t>
            </a:r>
            <a:r>
              <a:rPr lang="pt-BR" sz="2700" dirty="0" smtClean="0">
                <a:solidFill>
                  <a:srgbClr val="000000"/>
                </a:solidFill>
                <a:latin typeface="+mj-lt"/>
              </a:rPr>
              <a:t>mesmo (Jacó), </a:t>
            </a:r>
            <a:r>
              <a:rPr lang="pt-BR" sz="2700" dirty="0">
                <a:solidFill>
                  <a:srgbClr val="000000"/>
                </a:solidFill>
                <a:latin typeface="+mj-lt"/>
              </a:rPr>
              <a:t>adiantando-se,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prostrou-se</a:t>
            </a:r>
            <a:r>
              <a:rPr lang="pt-BR" sz="2700" dirty="0">
                <a:solidFill>
                  <a:srgbClr val="000000"/>
                </a:solidFill>
                <a:latin typeface="+mj-lt"/>
              </a:rPr>
              <a:t> à terra sete vezes, até aproximar-se de seu </a:t>
            </a:r>
            <a:r>
              <a:rPr lang="pt-BR" sz="2700" dirty="0" smtClean="0">
                <a:solidFill>
                  <a:srgbClr val="000000"/>
                </a:solidFill>
                <a:latin typeface="+mj-lt"/>
              </a:rPr>
              <a:t>irmão (Esaú)</a:t>
            </a:r>
            <a:r>
              <a:rPr lang="pt-BR" sz="2800" dirty="0" smtClean="0">
                <a:solidFill>
                  <a:srgbClr val="000000"/>
                </a:solidFill>
                <a:latin typeface="+mj-lt"/>
              </a:rPr>
              <a:t>.</a:t>
            </a:r>
            <a:endParaRPr lang="pt-BR" sz="28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6513" y="4231171"/>
            <a:ext cx="82765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700" b="1" u="sng" dirty="0" smtClean="0">
                <a:solidFill>
                  <a:srgbClr val="000000"/>
                </a:solidFill>
                <a:latin typeface="+mj-lt"/>
              </a:rPr>
              <a:t>Ex 23.24</a:t>
            </a:r>
            <a:r>
              <a:rPr lang="pt-BR" sz="2700" dirty="0" smtClean="0">
                <a:solidFill>
                  <a:srgbClr val="000000"/>
                </a:solidFill>
                <a:latin typeface="+mj-lt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</a:rPr>
              <a:t>Não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adorarás</a:t>
            </a:r>
            <a:r>
              <a:rPr lang="pt-BR" sz="2700" dirty="0">
                <a:solidFill>
                  <a:srgbClr val="000000"/>
                </a:solidFill>
                <a:latin typeface="+mj-lt"/>
              </a:rPr>
              <a:t> os seus deuses, nem lhes darás culto, nem farás conforme as suas obras; antes, os destruirás totalmente e despedaçarás de todo as suas colunas.</a:t>
            </a:r>
          </a:p>
        </p:txBody>
      </p:sp>
    </p:spTree>
    <p:extLst>
      <p:ext uri="{BB962C8B-B14F-4D97-AF65-F5344CB8AC3E}">
        <p14:creationId xmlns:p14="http://schemas.microsoft.com/office/powerpoint/2010/main" val="81098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1.2 </a:t>
            </a:r>
            <a:r>
              <a:rPr lang="pt-BR" sz="2700" dirty="0"/>
              <a:t>– </a:t>
            </a:r>
            <a:r>
              <a:rPr lang="pt-BR" sz="2700" dirty="0" smtClean="0"/>
              <a:t>Terminologias: Culto, adoração e louvor. </a:t>
            </a:r>
            <a:endParaRPr lang="pt-BR" sz="2700" dirty="0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562671" y="2112906"/>
            <a:ext cx="50216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altLang="pt-BR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Temer à Deus – yir’ah </a:t>
            </a:r>
            <a:r>
              <a:rPr lang="pt-BR" altLang="pt-BR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ebrew" panose="020B0500000000000000" pitchFamily="34" charset="0"/>
              </a:rPr>
              <a:t>ary</a:t>
            </a:r>
            <a:endParaRPr lang="pt-BR" altLang="pt-BR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7895" y="3060368"/>
            <a:ext cx="806301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700" b="1" u="sng" dirty="0" smtClean="0">
                <a:solidFill>
                  <a:srgbClr val="000000"/>
                </a:solidFill>
                <a:latin typeface="+mj-lt"/>
              </a:rPr>
              <a:t>Dt 20.12</a:t>
            </a:r>
            <a:r>
              <a:rPr lang="pt-BR" sz="2700" dirty="0" smtClean="0">
                <a:solidFill>
                  <a:srgbClr val="000000"/>
                </a:solidFill>
                <a:latin typeface="+mj-lt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</a:rPr>
              <a:t>Agora, pois, ó Israel, que é que o SENHOR requer de ti? Não é que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temas o SENHOR</a:t>
            </a:r>
            <a:r>
              <a:rPr lang="pt-BR" sz="2700" dirty="0">
                <a:solidFill>
                  <a:srgbClr val="000000"/>
                </a:solidFill>
                <a:latin typeface="+mj-lt"/>
              </a:rPr>
              <a:t>, teu Deus, e andes em todos os seus caminhos, e o ames, e sirvas ao SENHOR, teu Deus, de todo o teu coração e de toda a tua alma,</a:t>
            </a:r>
          </a:p>
        </p:txBody>
      </p:sp>
    </p:spTree>
    <p:extLst>
      <p:ext uri="{BB962C8B-B14F-4D97-AF65-F5344CB8AC3E}">
        <p14:creationId xmlns:p14="http://schemas.microsoft.com/office/powerpoint/2010/main" val="115982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1.2 </a:t>
            </a:r>
            <a:r>
              <a:rPr lang="pt-BR" sz="2700" dirty="0"/>
              <a:t>– </a:t>
            </a:r>
            <a:r>
              <a:rPr lang="pt-BR" sz="2700" dirty="0" smtClean="0"/>
              <a:t>Terminologias: Culto, adoração e louvor. </a:t>
            </a:r>
            <a:endParaRPr lang="pt-BR" sz="2700" dirty="0"/>
          </a:p>
        </p:txBody>
      </p:sp>
      <p:sp>
        <p:nvSpPr>
          <p:cNvPr id="4" name="Rectangle 3"/>
          <p:cNvSpPr/>
          <p:nvPr/>
        </p:nvSpPr>
        <p:spPr>
          <a:xfrm>
            <a:off x="1080655" y="2701636"/>
            <a:ext cx="7414952" cy="262682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extBox 4"/>
          <p:cNvSpPr txBox="1"/>
          <p:nvPr/>
        </p:nvSpPr>
        <p:spPr>
          <a:xfrm>
            <a:off x="3358341" y="2395526"/>
            <a:ext cx="2859579" cy="63094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ADORAÇÃO</a:t>
            </a:r>
            <a:endParaRPr lang="pt-BR" sz="3500" dirty="0"/>
          </a:p>
        </p:txBody>
      </p:sp>
      <p:sp>
        <p:nvSpPr>
          <p:cNvPr id="6" name="TextBox 5"/>
          <p:cNvSpPr txBox="1"/>
          <p:nvPr/>
        </p:nvSpPr>
        <p:spPr>
          <a:xfrm>
            <a:off x="1446415" y="3383280"/>
            <a:ext cx="68413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/>
              <a:t>Prestar serviço / prostrar-se / temer</a:t>
            </a:r>
          </a:p>
          <a:p>
            <a:pPr algn="ctr"/>
            <a:r>
              <a:rPr lang="pt-BR" sz="8500" b="1" dirty="0" smtClean="0"/>
              <a:t>DEUS</a:t>
            </a:r>
            <a:endParaRPr lang="pt-BR" sz="8500" b="1" dirty="0"/>
          </a:p>
        </p:txBody>
      </p:sp>
    </p:spTree>
    <p:extLst>
      <p:ext uri="{BB962C8B-B14F-4D97-AF65-F5344CB8AC3E}">
        <p14:creationId xmlns:p14="http://schemas.microsoft.com/office/powerpoint/2010/main" val="394881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1.3 </a:t>
            </a:r>
            <a:r>
              <a:rPr lang="pt-BR" sz="2700" dirty="0"/>
              <a:t>– </a:t>
            </a:r>
            <a:r>
              <a:rPr lang="pt-BR" sz="2700" dirty="0" smtClean="0"/>
              <a:t>Ampliação: Adoração, uma exclusividade. </a:t>
            </a:r>
            <a:endParaRPr lang="pt-BR" sz="2700" dirty="0"/>
          </a:p>
        </p:txBody>
      </p:sp>
      <p:sp>
        <p:nvSpPr>
          <p:cNvPr id="3" name="Rectangle 2"/>
          <p:cNvSpPr/>
          <p:nvPr/>
        </p:nvSpPr>
        <p:spPr>
          <a:xfrm>
            <a:off x="530680" y="2729373"/>
            <a:ext cx="86133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dirty="0" smtClean="0">
                <a:latin typeface="+mj-lt"/>
              </a:rPr>
              <a:t>11  </a:t>
            </a:r>
            <a:r>
              <a:rPr lang="pt-BR" sz="2200" dirty="0">
                <a:latin typeface="+mj-lt"/>
              </a:rPr>
              <a:t>De que me serve a mim a multidão de vossos sacrifícios? —diz o SENHOR. Estou farto dos holocaustos de carneiros e da gordura de animais cevados e não me agrado do sangue de novilhos, nem de cordeiros, nem de bodes.</a:t>
            </a:r>
          </a:p>
          <a:p>
            <a:r>
              <a:rPr lang="pt-BR" sz="2200" dirty="0">
                <a:latin typeface="+mj-lt"/>
              </a:rPr>
              <a:t>12  Quando vindes para comparecer perante mim, quem vos requereu o só pisardes os meus átrios?</a:t>
            </a:r>
          </a:p>
          <a:p>
            <a:r>
              <a:rPr lang="pt-BR" sz="2200" dirty="0">
                <a:latin typeface="+mj-lt"/>
              </a:rPr>
              <a:t>13  Não continueis a trazer ofertas vãs; o incenso é para mim abominação, e também as Festas da Lua Nova, os sábados, e a convocação das congregações; não posso suportar iniqüidade associada ao ajuntamento solene</a:t>
            </a:r>
            <a:r>
              <a:rPr lang="pt-BR" sz="2200" dirty="0" smtClean="0">
                <a:latin typeface="+mj-lt"/>
              </a:rPr>
              <a:t>.</a:t>
            </a:r>
            <a:endParaRPr lang="pt-BR" sz="2200" dirty="0"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50888" y="2122285"/>
            <a:ext cx="798601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u="sng" dirty="0" smtClean="0">
                <a:solidFill>
                  <a:srgbClr val="C00000"/>
                </a:solidFill>
                <a:latin typeface="+mj-lt"/>
              </a:rPr>
              <a:t>Is 1.10-17</a:t>
            </a:r>
            <a:endParaRPr lang="pt-BR" sz="3000" b="1" u="sng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2305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1.3 </a:t>
            </a:r>
            <a:r>
              <a:rPr lang="pt-BR" sz="2700" dirty="0"/>
              <a:t>– </a:t>
            </a:r>
            <a:r>
              <a:rPr lang="pt-BR" sz="2700" dirty="0" smtClean="0"/>
              <a:t>Ampliação: Adoração, uma exclusividade. </a:t>
            </a:r>
            <a:endParaRPr lang="pt-BR" sz="2700" dirty="0"/>
          </a:p>
        </p:txBody>
      </p:sp>
      <p:pic>
        <p:nvPicPr>
          <p:cNvPr id="11" name="Picture 2" descr="https://image.freepik.com/icones-gratis/seta-de-estilo-indiano-em-apontar-vertical-descendente_318-3764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r="22493"/>
          <a:stretch/>
        </p:blipFill>
        <p:spPr bwMode="auto">
          <a:xfrm rot="5400000" flipV="1">
            <a:off x="2590800" y="1986353"/>
            <a:ext cx="791936" cy="146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i725.photobucket.com/albums/ww258/jcmonitor/tobias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" b="50970"/>
          <a:stretch/>
        </p:blipFill>
        <p:spPr bwMode="auto">
          <a:xfrm>
            <a:off x="155575" y="2189595"/>
            <a:ext cx="1851130" cy="167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tângulo 11"/>
          <p:cNvSpPr/>
          <p:nvPr/>
        </p:nvSpPr>
        <p:spPr>
          <a:xfrm>
            <a:off x="1934936" y="3045921"/>
            <a:ext cx="7426345" cy="738664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200" b="1" dirty="0" smtClean="0">
                <a:solidFill>
                  <a:srgbClr val="C00000"/>
                </a:solidFill>
              </a:rPr>
              <a:t>Adoração não é horizontal.</a:t>
            </a:r>
            <a:endParaRPr lang="pt-BR" sz="4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6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2800" dirty="0" smtClean="0">
                <a:latin typeface="Arial Rounded MT Bold" panose="020F0704030504030204" pitchFamily="34" charset="0"/>
              </a:rPr>
              <a:t>Adoração, resumo de proposições bíblicas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74432" y="1486327"/>
            <a:ext cx="8671163" cy="507831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700" dirty="0" smtClean="0"/>
              <a:t>1.3 </a:t>
            </a:r>
            <a:r>
              <a:rPr lang="pt-BR" sz="2700" dirty="0"/>
              <a:t>– </a:t>
            </a:r>
            <a:r>
              <a:rPr lang="pt-BR" sz="2700" dirty="0" smtClean="0"/>
              <a:t>Ampliação: Adoração, uma exclusividade. </a:t>
            </a:r>
            <a:endParaRPr lang="pt-BR" sz="2700" dirty="0"/>
          </a:p>
        </p:txBody>
      </p:sp>
      <p:pic>
        <p:nvPicPr>
          <p:cNvPr id="11" name="Picture 2" descr="https://image.freepik.com/icones-gratis/seta-de-estilo-indiano-em-apontar-vertical-descendente_318-3764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r="22493"/>
          <a:stretch/>
        </p:blipFill>
        <p:spPr bwMode="auto">
          <a:xfrm rot="5400000" flipV="1">
            <a:off x="2590800" y="1986353"/>
            <a:ext cx="791936" cy="146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i725.photobucket.com/albums/ww258/jcmonitor/tobias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" b="50970"/>
          <a:stretch/>
        </p:blipFill>
        <p:spPr bwMode="auto">
          <a:xfrm>
            <a:off x="155575" y="2189595"/>
            <a:ext cx="1851130" cy="167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tângulo 11"/>
          <p:cNvSpPr/>
          <p:nvPr/>
        </p:nvSpPr>
        <p:spPr>
          <a:xfrm>
            <a:off x="1934936" y="3045921"/>
            <a:ext cx="7426345" cy="738664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200" b="1" dirty="0" smtClean="0">
                <a:solidFill>
                  <a:srgbClr val="C00000"/>
                </a:solidFill>
              </a:rPr>
              <a:t>Adoração não é horizontal.</a:t>
            </a:r>
            <a:endParaRPr lang="pt-BR" sz="4200" dirty="0">
              <a:solidFill>
                <a:srgbClr val="C00000"/>
              </a:solidFill>
            </a:endParaRPr>
          </a:p>
        </p:txBody>
      </p:sp>
      <p:sp>
        <p:nvSpPr>
          <p:cNvPr id="16" name="Retângulo 11"/>
          <p:cNvSpPr/>
          <p:nvPr/>
        </p:nvSpPr>
        <p:spPr>
          <a:xfrm>
            <a:off x="3135087" y="3863657"/>
            <a:ext cx="6008914" cy="2169825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pt-BR" sz="2700" dirty="0" smtClean="0"/>
              <a:t>Objetos sagrados.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pt-BR" sz="2700" dirty="0" smtClean="0"/>
              <a:t>Buscar uma bêncão.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pt-BR" sz="2700" dirty="0" smtClean="0"/>
              <a:t>Expulsar demônios.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pt-BR" sz="2700" dirty="0" smtClean="0"/>
              <a:t>Sentir-se bem emocionalmente.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pt-BR" sz="2700" dirty="0" smtClean="0"/>
              <a:t>Exaltação do homem. </a:t>
            </a:r>
            <a:endParaRPr lang="pt-BR" sz="2700" dirty="0"/>
          </a:p>
        </p:txBody>
      </p:sp>
    </p:spTree>
    <p:extLst>
      <p:ext uri="{BB962C8B-B14F-4D97-AF65-F5344CB8AC3E}">
        <p14:creationId xmlns:p14="http://schemas.microsoft.com/office/powerpoint/2010/main" val="420189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Reflexão sobre adoração comunitária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9" name="Picture 2" descr="https://image.freepik.com/icones-gratis/seta-de-estilo-indiano-em-apontar-vertical-descendente_318-3764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r="22493"/>
          <a:stretch/>
        </p:blipFill>
        <p:spPr bwMode="auto">
          <a:xfrm rot="5400000" flipV="1">
            <a:off x="6134101" y="2477383"/>
            <a:ext cx="791936" cy="146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725.photobucket.com/albums/ww258/jcmonitor/tobias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" b="50970"/>
          <a:stretch/>
        </p:blipFill>
        <p:spPr bwMode="auto">
          <a:xfrm>
            <a:off x="3646435" y="2890762"/>
            <a:ext cx="1851130" cy="167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 11"/>
          <p:cNvSpPr/>
          <p:nvPr/>
        </p:nvSpPr>
        <p:spPr>
          <a:xfrm>
            <a:off x="685800" y="4545499"/>
            <a:ext cx="8458201" cy="738664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200" b="1" dirty="0" smtClean="0">
                <a:solidFill>
                  <a:srgbClr val="C00000"/>
                </a:solidFill>
              </a:rPr>
              <a:t>Adoração: vertical ou  horizontal?</a:t>
            </a:r>
            <a:endParaRPr lang="pt-BR" sz="4200" dirty="0">
              <a:solidFill>
                <a:srgbClr val="C00000"/>
              </a:solidFill>
            </a:endParaRPr>
          </a:p>
        </p:txBody>
      </p:sp>
      <p:pic>
        <p:nvPicPr>
          <p:cNvPr id="14" name="Picture 2" descr="https://image.freepik.com/icones-gratis/seta-de-estilo-indiano-em-apontar-vertical-descendente_318-3764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r="22493"/>
          <a:stretch/>
        </p:blipFill>
        <p:spPr bwMode="auto">
          <a:xfrm flipV="1">
            <a:off x="4000501" y="1145961"/>
            <a:ext cx="791936" cy="146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22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95513" y="308656"/>
            <a:ext cx="6438672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3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TESTE DE IMPRESSÃO COGNITIVA</a:t>
            </a:r>
            <a:endParaRPr lang="en-US" altLang="pt-BR" sz="3300" b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211137" y="1659489"/>
            <a:ext cx="8721725" cy="1021556"/>
          </a:xfrm>
          <a:prstGeom prst="flowChartAlternateProcess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 –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Alguma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vez sentiu-se desanimado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porque havia poucas pessoas no culto?</a:t>
            </a:r>
            <a:endParaRPr lang="en-US" altLang="pt-BR" sz="27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133899" y="2884645"/>
            <a:ext cx="5294314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a) Sim</a:t>
            </a:r>
            <a:r>
              <a:rPr lang="pt-BR" altLang="pt-B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já senti         </a:t>
            </a:r>
            <a:endParaRPr lang="pt-BR" altLang="pt-BR" sz="32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pt-BR" altLang="pt-B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Ainda sinto        </a:t>
            </a:r>
            <a:endParaRPr lang="pt-BR" altLang="pt-BR" sz="32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pt-BR" altLang="pt-B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Nunca senti         </a:t>
            </a:r>
            <a:endParaRPr lang="pt-BR" altLang="pt-BR" sz="32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pt-BR" altLang="pt-B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Já, mas não mais</a:t>
            </a:r>
          </a:p>
        </p:txBody>
      </p:sp>
    </p:spTree>
    <p:extLst>
      <p:ext uri="{BB962C8B-B14F-4D97-AF65-F5344CB8AC3E}">
        <p14:creationId xmlns:p14="http://schemas.microsoft.com/office/powerpoint/2010/main" val="237006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 animBg="1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95513" y="308656"/>
            <a:ext cx="6438672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3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TESTE DE IMPRESSÃO COGNITIVA</a:t>
            </a:r>
            <a:endParaRPr lang="en-US" altLang="pt-BR" sz="3300" b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211931" y="1646238"/>
            <a:ext cx="8720137" cy="1481257"/>
          </a:xfrm>
          <a:prstGeom prst="flowChartAlternateProcess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 –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Você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já usou a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expressão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“onde estiver dois ou três..” para justificar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um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pequeno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número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 pessoas no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início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 um culto?</a:t>
            </a:r>
            <a:endParaRPr lang="en-US" altLang="pt-BR" sz="27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2252663" y="3390442"/>
            <a:ext cx="694848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a) Sim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já usei    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Não, mas pensei     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Ouvi, mas não concordei   </a:t>
            </a:r>
          </a:p>
          <a:p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d) Nunca usei, nem ouvi</a:t>
            </a:r>
          </a:p>
        </p:txBody>
      </p:sp>
    </p:spTree>
    <p:extLst>
      <p:ext uri="{BB962C8B-B14F-4D97-AF65-F5344CB8AC3E}">
        <p14:creationId xmlns:p14="http://schemas.microsoft.com/office/powerpoint/2010/main" val="215143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95513" y="308656"/>
            <a:ext cx="6438672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3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TESTE DE IMPRESSÃO COGNITIVA</a:t>
            </a:r>
            <a:endParaRPr lang="en-US" altLang="pt-BR" sz="3300" b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291148" y="1722776"/>
            <a:ext cx="8721725" cy="1021556"/>
          </a:xfrm>
          <a:prstGeom prst="flowChartAlternateProcess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 –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Você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já ficou magoado porque planejou,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ensaiou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ou se preparou para algo no culto e deu tudo errado?</a:t>
            </a:r>
            <a:endParaRPr lang="en-US" altLang="pt-BR" sz="27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828800" y="3311809"/>
            <a:ext cx="7184073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a) Sim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muitas         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Não, nunca deu errado     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Não, mas já deu errado</a:t>
            </a:r>
            <a:r>
              <a:rPr lang="pt-BR" altLang="pt-BR" sz="27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388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95513" y="308656"/>
            <a:ext cx="6438672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3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TESTE DE IMPRESSÃO COGNITIVA</a:t>
            </a:r>
            <a:endParaRPr lang="en-US" altLang="pt-BR" sz="3300" b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320902" y="1757697"/>
            <a:ext cx="8729662" cy="1481257"/>
          </a:xfrm>
          <a:prstGeom prst="flowChartAlternateProcess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4 – Você já “pagou algum mico” (algo deu errado e foi feio para a platéia) durante um culto público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? Ou já presenciou alguém “pagando mico” e riu?</a:t>
            </a:r>
            <a:endParaRPr lang="en-US" altLang="pt-BR" sz="27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555421" y="3722315"/>
            <a:ext cx="6262007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a) Sim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vários       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Não, mas tenho medo que aconteça       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Nunca </a:t>
            </a:r>
          </a:p>
        </p:txBody>
      </p:sp>
    </p:spTree>
    <p:extLst>
      <p:ext uri="{BB962C8B-B14F-4D97-AF65-F5344CB8AC3E}">
        <p14:creationId xmlns:p14="http://schemas.microsoft.com/office/powerpoint/2010/main" val="151388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95513" y="308656"/>
            <a:ext cx="6438672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3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TESTE DE IMPRESSÃO COGNITIVA</a:t>
            </a:r>
            <a:endParaRPr lang="en-US" altLang="pt-BR" sz="3300" b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297771" y="1726293"/>
            <a:ext cx="8729662" cy="1021556"/>
          </a:xfrm>
          <a:prstGeom prst="flowChartAlternateProcess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6 – Quando dirigia o culto, alguma vez deu bronca no público porque eles não estavam cantando animados?</a:t>
            </a:r>
            <a:endParaRPr lang="en-US" altLang="pt-BR" sz="27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039768" y="3311809"/>
            <a:ext cx="6594417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a) Sim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várias vezes           </a:t>
            </a:r>
            <a:endParaRPr lang="pt-BR" altLang="pt-BR" sz="27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Não, mas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faria</a:t>
            </a: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Nunca </a:t>
            </a:r>
          </a:p>
        </p:txBody>
      </p:sp>
    </p:spTree>
    <p:extLst>
      <p:ext uri="{BB962C8B-B14F-4D97-AF65-F5344CB8AC3E}">
        <p14:creationId xmlns:p14="http://schemas.microsoft.com/office/powerpoint/2010/main" val="307681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5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95513" y="308656"/>
            <a:ext cx="6438672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3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TESTE DE IMPRESSÃO COGNITIVA</a:t>
            </a:r>
            <a:endParaRPr lang="en-US" altLang="pt-BR" sz="3300" b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297771" y="1726293"/>
            <a:ext cx="8729662" cy="2400657"/>
          </a:xfrm>
          <a:prstGeom prst="flowChartAlternateProcess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7 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Alguma vez você saiu de um culto e concluiu algo relativo à:</a:t>
            </a: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 As músicas não foram animadas.</a:t>
            </a: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 O culto foi meio “sonso” hoje. </a:t>
            </a:r>
          </a:p>
          <a:p>
            <a:r>
              <a:rPr lang="en-US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 </a:t>
            </a:r>
            <a:r>
              <a:rPr lang="en-US" altLang="pt-BR" sz="27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Hoje</a:t>
            </a:r>
            <a:r>
              <a:rPr lang="en-US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pt-BR" sz="27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apenas</a:t>
            </a:r>
            <a:r>
              <a:rPr lang="en-US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pt-BR" sz="27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cantaram</a:t>
            </a:r>
            <a:r>
              <a:rPr lang="en-US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pt-BR" sz="27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os</a:t>
            </a:r>
            <a:r>
              <a:rPr lang="en-US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pt-BR" sz="27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cânticos</a:t>
            </a:r>
            <a:r>
              <a:rPr lang="en-US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que </a:t>
            </a:r>
            <a:r>
              <a:rPr lang="en-US" altLang="pt-BR" sz="27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eu</a:t>
            </a:r>
            <a:r>
              <a:rPr lang="en-US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pt-BR" sz="27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não</a:t>
            </a:r>
            <a:r>
              <a:rPr lang="en-US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pt-BR" sz="27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gosto</a:t>
            </a:r>
            <a:r>
              <a:rPr lang="en-US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en-US" altLang="pt-BR" sz="27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816429" y="4332345"/>
            <a:ext cx="8103506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a) Sim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acontece todo domingo</a:t>
            </a: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Sim, de vez em quando</a:t>
            </a:r>
          </a:p>
          <a:p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pt-BR" altLang="pt-BR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 </a:t>
            </a:r>
            <a:r>
              <a:rPr lang="pt-BR" altLang="pt-BR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Nunca me importei com a forma e sim com a essência</a:t>
            </a:r>
            <a:endParaRPr lang="pt-BR" altLang="pt-BR" sz="27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550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016455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2800" dirty="0" smtClean="0">
                <a:latin typeface="Arial Rounded MT Bold" panose="020F0704030504030204" pitchFamily="34" charset="0"/>
              </a:rPr>
              <a:t>Reflexão sobre adoração comunitária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9" name="Picture 2" descr="https://image.freepik.com/icones-gratis/seta-de-estilo-indiano-em-apontar-vertical-descendente_318-3764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r="22493"/>
          <a:stretch/>
        </p:blipFill>
        <p:spPr bwMode="auto">
          <a:xfrm rot="5400000" flipV="1">
            <a:off x="6134101" y="2477383"/>
            <a:ext cx="791936" cy="146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725.photobucket.com/albums/ww258/jcmonitor/tobias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" b="50970"/>
          <a:stretch/>
        </p:blipFill>
        <p:spPr bwMode="auto">
          <a:xfrm>
            <a:off x="3646435" y="2890762"/>
            <a:ext cx="1851130" cy="167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 11"/>
          <p:cNvSpPr/>
          <p:nvPr/>
        </p:nvSpPr>
        <p:spPr>
          <a:xfrm>
            <a:off x="685800" y="4545499"/>
            <a:ext cx="8458201" cy="1384995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200" b="1" dirty="0" smtClean="0">
                <a:solidFill>
                  <a:srgbClr val="C00000"/>
                </a:solidFill>
              </a:rPr>
              <a:t>Sua adoração tem sido vertical ou horizontal?</a:t>
            </a:r>
            <a:endParaRPr lang="pt-BR" sz="4200" dirty="0">
              <a:solidFill>
                <a:srgbClr val="C00000"/>
              </a:solidFill>
            </a:endParaRPr>
          </a:p>
        </p:txBody>
      </p:sp>
      <p:pic>
        <p:nvPicPr>
          <p:cNvPr id="14" name="Picture 2" descr="https://image.freepik.com/icones-gratis/seta-de-estilo-indiano-em-apontar-vertical-descendente_318-3764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r="22493"/>
          <a:stretch/>
        </p:blipFill>
        <p:spPr bwMode="auto">
          <a:xfrm flipV="1">
            <a:off x="4000501" y="1145961"/>
            <a:ext cx="791936" cy="146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32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093"/>
            <a:ext cx="9144000" cy="6134374"/>
          </a:xfrm>
          <a:prstGeom prst="rect">
            <a:avLst/>
          </a:prstGeom>
        </p:spPr>
      </p:pic>
      <p:sp>
        <p:nvSpPr>
          <p:cNvPr id="7" name="Oval Callout 6"/>
          <p:cNvSpPr/>
          <p:nvPr/>
        </p:nvSpPr>
        <p:spPr>
          <a:xfrm>
            <a:off x="3282043" y="253093"/>
            <a:ext cx="3804557" cy="1828800"/>
          </a:xfrm>
          <a:prstGeom prst="wedgeEllipseCallout">
            <a:avLst>
              <a:gd name="adj1" fmla="val -24910"/>
              <a:gd name="adj2" fmla="val 67411"/>
            </a:avLst>
          </a:prstGeom>
          <a:solidFill>
            <a:schemeClr val="bg1"/>
          </a:solidFill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500" dirty="0" smtClean="0">
                <a:solidFill>
                  <a:schemeClr val="tx1"/>
                </a:solidFill>
              </a:rPr>
              <a:t>Hora do café!!!</a:t>
            </a:r>
            <a:endParaRPr lang="pt-BR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12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36751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 smtClean="0">
                <a:latin typeface="Arial Rounded MT Bold" panose="020F0704030504030204" pitchFamily="34" charset="0"/>
              </a:rPr>
              <a:t>Culto: perspectiva de achegar-se à Deus – ritual do culto público.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9707" y="1744914"/>
            <a:ext cx="8206227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C00000"/>
                </a:solidFill>
              </a:rPr>
              <a:t>Fase</a:t>
            </a:r>
          </a:p>
          <a:p>
            <a:r>
              <a:rPr lang="pt-BR" sz="2500" b="1" dirty="0" smtClean="0"/>
              <a:t>           Inicial                              Contato                         Harmonia</a:t>
            </a:r>
            <a:endParaRPr lang="pt-BR" sz="2500" b="1" dirty="0"/>
          </a:p>
        </p:txBody>
      </p:sp>
      <p:sp>
        <p:nvSpPr>
          <p:cNvPr id="9" name="AutoShape 43"/>
          <p:cNvSpPr>
            <a:spLocks noChangeArrowheads="1"/>
          </p:cNvSpPr>
          <p:nvPr/>
        </p:nvSpPr>
        <p:spPr bwMode="auto">
          <a:xfrm>
            <a:off x="95250" y="2565194"/>
            <a:ext cx="7717972" cy="1179701"/>
          </a:xfrm>
          <a:prstGeom prst="rightArrow">
            <a:avLst>
              <a:gd name="adj1" fmla="val 48269"/>
              <a:gd name="adj2" fmla="val 68032"/>
            </a:avLst>
          </a:prstGeom>
          <a:solidFill>
            <a:srgbClr val="FFFFFF"/>
          </a:solidFill>
          <a:ln w="38100" cmpd="dbl"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Box 64"/>
          <p:cNvSpPr txBox="1">
            <a:spLocks noChangeArrowheads="1"/>
          </p:cNvSpPr>
          <p:nvPr/>
        </p:nvSpPr>
        <p:spPr bwMode="auto">
          <a:xfrm>
            <a:off x="7925921" y="2406659"/>
            <a:ext cx="1374775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pt-BR" sz="10000" b="1" dirty="0">
                <a:latin typeface="SPIonic" panose="00000400000000000000" pitchFamily="2" charset="0"/>
              </a:rPr>
              <a:t>Q</a:t>
            </a:r>
            <a:endParaRPr lang="en-US" altLang="pt-BR" sz="10000" dirty="0">
              <a:latin typeface="SPIonic" panose="00000400000000000000" pitchFamily="2" charset="0"/>
            </a:endParaRPr>
          </a:p>
        </p:txBody>
      </p:sp>
      <p:grpSp>
        <p:nvGrpSpPr>
          <p:cNvPr id="20" name="Group 55"/>
          <p:cNvGrpSpPr>
            <a:grpSpLocks/>
          </p:cNvGrpSpPr>
          <p:nvPr/>
        </p:nvGrpSpPr>
        <p:grpSpPr bwMode="auto">
          <a:xfrm>
            <a:off x="9525" y="2939144"/>
            <a:ext cx="7416800" cy="439738"/>
            <a:chOff x="6" y="2160"/>
            <a:chExt cx="4672" cy="277"/>
          </a:xfrm>
        </p:grpSpPr>
        <p:sp>
          <p:nvSpPr>
            <p:cNvPr id="21" name="Rectangle 50"/>
            <p:cNvSpPr>
              <a:spLocks noChangeArrowheads="1"/>
            </p:cNvSpPr>
            <p:nvPr/>
          </p:nvSpPr>
          <p:spPr bwMode="auto">
            <a:xfrm>
              <a:off x="80" y="2165"/>
              <a:ext cx="4536" cy="272"/>
            </a:xfrm>
            <a:prstGeom prst="rect">
              <a:avLst/>
            </a:prstGeom>
            <a:solidFill>
              <a:srgbClr val="FFFFFF"/>
            </a:solidFill>
            <a:ln w="2857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2" name="Text Box 42"/>
            <p:cNvSpPr txBox="1">
              <a:spLocks noChangeArrowheads="1"/>
            </p:cNvSpPr>
            <p:nvPr/>
          </p:nvSpPr>
          <p:spPr bwMode="auto">
            <a:xfrm>
              <a:off x="6" y="2192"/>
              <a:ext cx="4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pt-BR" altLang="pt-B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CULPA    PURIFICAÇÃO   CONSAGRAÇÃO    MANJARES      PAZ</a:t>
              </a:r>
              <a:endParaRPr kumimoji="0" lang="en-US" altLang="pt-B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3" name="Line 51"/>
            <p:cNvSpPr>
              <a:spLocks noChangeShapeType="1"/>
            </p:cNvSpPr>
            <p:nvPr/>
          </p:nvSpPr>
          <p:spPr bwMode="auto">
            <a:xfrm>
              <a:off x="657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4" name="Line 52"/>
            <p:cNvSpPr>
              <a:spLocks noChangeShapeType="1"/>
            </p:cNvSpPr>
            <p:nvPr/>
          </p:nvSpPr>
          <p:spPr bwMode="auto">
            <a:xfrm>
              <a:off x="1809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5" name="Line 53"/>
            <p:cNvSpPr>
              <a:spLocks noChangeShapeType="1"/>
            </p:cNvSpPr>
            <p:nvPr/>
          </p:nvSpPr>
          <p:spPr bwMode="auto">
            <a:xfrm>
              <a:off x="3125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6" name="Line 54"/>
            <p:cNvSpPr>
              <a:spLocks noChangeShapeType="1"/>
            </p:cNvSpPr>
            <p:nvPr/>
          </p:nvSpPr>
          <p:spPr bwMode="auto">
            <a:xfrm>
              <a:off x="4123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>
          <a:xfrm>
            <a:off x="2860902" y="2023775"/>
            <a:ext cx="0" cy="338040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562272" y="2023775"/>
            <a:ext cx="0" cy="338040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-56494" y="5348045"/>
            <a:ext cx="8963073" cy="8409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b="1" dirty="0" smtClean="0"/>
              <a:t>GLÓRIA DO SENHOR</a:t>
            </a:r>
            <a:endParaRPr lang="pt-BR" sz="35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95250" y="3785060"/>
            <a:ext cx="84119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</a:rPr>
              <a:t>    APROXIMAÇÃO                    DEDICAÇÃO                    RESPOSTA</a:t>
            </a:r>
            <a:endParaRPr lang="pt-BR" sz="2500" b="1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7082" y="4243850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Comunicação </a:t>
            </a:r>
          </a:p>
          <a:p>
            <a:pPr algn="ctr"/>
            <a:r>
              <a:rPr lang="pt-BR" sz="2500" b="1" dirty="0" smtClean="0"/>
              <a:t>Celebração</a:t>
            </a:r>
            <a:endParaRPr lang="pt-BR" sz="25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717925" y="4291463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Consagração</a:t>
            </a:r>
          </a:p>
          <a:p>
            <a:pPr algn="ctr"/>
            <a:r>
              <a:rPr lang="pt-BR" sz="2500" b="1" dirty="0" smtClean="0"/>
              <a:t>Entrega</a:t>
            </a:r>
            <a:endParaRPr lang="pt-BR" sz="25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561841" y="4313221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De Deus</a:t>
            </a:r>
          </a:p>
          <a:p>
            <a:pPr algn="ctr"/>
            <a:r>
              <a:rPr lang="pt-BR" sz="2500" b="1" dirty="0" smtClean="0"/>
              <a:t>Do homem</a:t>
            </a:r>
            <a:endParaRPr lang="pt-BR" sz="2500" b="1" dirty="0"/>
          </a:p>
        </p:txBody>
      </p:sp>
      <p:sp>
        <p:nvSpPr>
          <p:cNvPr id="4" name="Rectangle 3"/>
          <p:cNvSpPr/>
          <p:nvPr/>
        </p:nvSpPr>
        <p:spPr>
          <a:xfrm>
            <a:off x="244928" y="5348045"/>
            <a:ext cx="2449286" cy="1509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POVO e POVO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sobre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57577" y="5348045"/>
            <a:ext cx="2449286" cy="1509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POVO 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diante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617833" y="5327637"/>
            <a:ext cx="2449286" cy="15315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DEUS e POVO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de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771588" y="333449"/>
            <a:ext cx="2308666" cy="164280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5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Ser aceito</a:t>
            </a:r>
            <a:endParaRPr lang="pt-BR" sz="45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10" grpId="0"/>
      <p:bldP spid="27" grpId="0" animBg="1"/>
      <p:bldP spid="33" grpId="0"/>
      <p:bldP spid="34" grpId="0"/>
      <p:bldP spid="28" grpId="0"/>
      <p:bldP spid="29" grpId="0"/>
      <p:bldP spid="4" grpId="0" animBg="1"/>
      <p:bldP spid="30" grpId="0" animBg="1"/>
      <p:bldP spid="32" grpId="0" animBg="1"/>
      <p:bldP spid="3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36751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 smtClean="0">
                <a:latin typeface="Arial Rounded MT Bold" panose="020F0704030504030204" pitchFamily="34" charset="0"/>
              </a:rPr>
              <a:t>Culto: perspectiva de achegar-se à Deus – ritual do culto público.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9707" y="1744914"/>
            <a:ext cx="8206227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C00000"/>
                </a:solidFill>
              </a:rPr>
              <a:t>Fase</a:t>
            </a:r>
          </a:p>
          <a:p>
            <a:r>
              <a:rPr lang="pt-BR" sz="2500" b="1" dirty="0" smtClean="0"/>
              <a:t>           Inicial                              Contato                         Harmonia</a:t>
            </a:r>
            <a:endParaRPr lang="pt-BR" sz="2500" b="1" dirty="0"/>
          </a:p>
        </p:txBody>
      </p:sp>
      <p:sp>
        <p:nvSpPr>
          <p:cNvPr id="9" name="AutoShape 43"/>
          <p:cNvSpPr>
            <a:spLocks noChangeArrowheads="1"/>
          </p:cNvSpPr>
          <p:nvPr/>
        </p:nvSpPr>
        <p:spPr bwMode="auto">
          <a:xfrm>
            <a:off x="95250" y="2565194"/>
            <a:ext cx="7717972" cy="1179701"/>
          </a:xfrm>
          <a:prstGeom prst="rightArrow">
            <a:avLst>
              <a:gd name="adj1" fmla="val 48269"/>
              <a:gd name="adj2" fmla="val 68032"/>
            </a:avLst>
          </a:prstGeom>
          <a:solidFill>
            <a:srgbClr val="FFFFFF"/>
          </a:solidFill>
          <a:ln w="38100" cmpd="dbl"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Box 64"/>
          <p:cNvSpPr txBox="1">
            <a:spLocks noChangeArrowheads="1"/>
          </p:cNvSpPr>
          <p:nvPr/>
        </p:nvSpPr>
        <p:spPr bwMode="auto">
          <a:xfrm>
            <a:off x="7925921" y="2406659"/>
            <a:ext cx="1374775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pt-BR" sz="10000" b="1" dirty="0">
                <a:latin typeface="SPIonic" panose="00000400000000000000" pitchFamily="2" charset="0"/>
              </a:rPr>
              <a:t>Q</a:t>
            </a:r>
            <a:endParaRPr lang="en-US" altLang="pt-BR" sz="10000" dirty="0">
              <a:latin typeface="SPIonic" panose="00000400000000000000" pitchFamily="2" charset="0"/>
            </a:endParaRPr>
          </a:p>
        </p:txBody>
      </p:sp>
      <p:grpSp>
        <p:nvGrpSpPr>
          <p:cNvPr id="20" name="Group 55"/>
          <p:cNvGrpSpPr>
            <a:grpSpLocks/>
          </p:cNvGrpSpPr>
          <p:nvPr/>
        </p:nvGrpSpPr>
        <p:grpSpPr bwMode="auto">
          <a:xfrm>
            <a:off x="9525" y="2939144"/>
            <a:ext cx="7416800" cy="439738"/>
            <a:chOff x="6" y="2160"/>
            <a:chExt cx="4672" cy="277"/>
          </a:xfrm>
        </p:grpSpPr>
        <p:sp>
          <p:nvSpPr>
            <p:cNvPr id="21" name="Rectangle 50"/>
            <p:cNvSpPr>
              <a:spLocks noChangeArrowheads="1"/>
            </p:cNvSpPr>
            <p:nvPr/>
          </p:nvSpPr>
          <p:spPr bwMode="auto">
            <a:xfrm>
              <a:off x="80" y="2165"/>
              <a:ext cx="4536" cy="272"/>
            </a:xfrm>
            <a:prstGeom prst="rect">
              <a:avLst/>
            </a:prstGeom>
            <a:solidFill>
              <a:srgbClr val="FFFFFF"/>
            </a:solidFill>
            <a:ln w="2857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2" name="Text Box 42"/>
            <p:cNvSpPr txBox="1">
              <a:spLocks noChangeArrowheads="1"/>
            </p:cNvSpPr>
            <p:nvPr/>
          </p:nvSpPr>
          <p:spPr bwMode="auto">
            <a:xfrm>
              <a:off x="6" y="2192"/>
              <a:ext cx="4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pt-BR" altLang="pt-B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CULPA    PURIFICAÇÃO   CONSAGRAÇÃO    MANJARES      PAZ</a:t>
              </a:r>
              <a:endParaRPr kumimoji="0" lang="en-US" altLang="pt-B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3" name="Line 51"/>
            <p:cNvSpPr>
              <a:spLocks noChangeShapeType="1"/>
            </p:cNvSpPr>
            <p:nvPr/>
          </p:nvSpPr>
          <p:spPr bwMode="auto">
            <a:xfrm>
              <a:off x="657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4" name="Line 52"/>
            <p:cNvSpPr>
              <a:spLocks noChangeShapeType="1"/>
            </p:cNvSpPr>
            <p:nvPr/>
          </p:nvSpPr>
          <p:spPr bwMode="auto">
            <a:xfrm>
              <a:off x="1809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5" name="Line 53"/>
            <p:cNvSpPr>
              <a:spLocks noChangeShapeType="1"/>
            </p:cNvSpPr>
            <p:nvPr/>
          </p:nvSpPr>
          <p:spPr bwMode="auto">
            <a:xfrm>
              <a:off x="3125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6" name="Line 54"/>
            <p:cNvSpPr>
              <a:spLocks noChangeShapeType="1"/>
            </p:cNvSpPr>
            <p:nvPr/>
          </p:nvSpPr>
          <p:spPr bwMode="auto">
            <a:xfrm>
              <a:off x="4123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>
          <a:xfrm>
            <a:off x="2860902" y="2023775"/>
            <a:ext cx="0" cy="338040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562272" y="2023775"/>
            <a:ext cx="0" cy="338040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-56494" y="5348045"/>
            <a:ext cx="8963073" cy="8409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b="1" dirty="0" smtClean="0"/>
              <a:t>GLÓRIA DO SENHOR</a:t>
            </a:r>
            <a:endParaRPr lang="pt-BR" sz="35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95250" y="3785060"/>
            <a:ext cx="84119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</a:rPr>
              <a:t>    APROXIMAÇÃO                    DEDICAÇÃO                    RESPOSTA</a:t>
            </a:r>
            <a:endParaRPr lang="pt-BR" sz="2500" b="1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7082" y="4243850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Comunicação </a:t>
            </a:r>
          </a:p>
          <a:p>
            <a:pPr algn="ctr"/>
            <a:r>
              <a:rPr lang="pt-BR" sz="2500" b="1" dirty="0" smtClean="0"/>
              <a:t>Celebração</a:t>
            </a:r>
            <a:endParaRPr lang="pt-BR" sz="25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717925" y="4291463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Consagração</a:t>
            </a:r>
          </a:p>
          <a:p>
            <a:pPr algn="ctr"/>
            <a:r>
              <a:rPr lang="pt-BR" sz="2500" b="1" dirty="0" smtClean="0"/>
              <a:t>Entrega</a:t>
            </a:r>
            <a:endParaRPr lang="pt-BR" sz="25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561841" y="4313221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De Deus</a:t>
            </a:r>
          </a:p>
          <a:p>
            <a:pPr algn="ctr"/>
            <a:r>
              <a:rPr lang="pt-BR" sz="2500" b="1" dirty="0" smtClean="0"/>
              <a:t>Do homem</a:t>
            </a:r>
            <a:endParaRPr lang="pt-BR" sz="2500" b="1" dirty="0"/>
          </a:p>
        </p:txBody>
      </p:sp>
      <p:sp>
        <p:nvSpPr>
          <p:cNvPr id="4" name="Rectangle 3"/>
          <p:cNvSpPr/>
          <p:nvPr/>
        </p:nvSpPr>
        <p:spPr>
          <a:xfrm>
            <a:off x="244928" y="5348045"/>
            <a:ext cx="2449286" cy="1509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POVO e POVO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sobre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57577" y="5348045"/>
            <a:ext cx="2449286" cy="1509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POVO 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diante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617833" y="5327637"/>
            <a:ext cx="2449286" cy="15315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DEUS e POVO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de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7254" y="4544120"/>
            <a:ext cx="6556298" cy="77484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u="sng" dirty="0" smtClean="0">
                <a:solidFill>
                  <a:schemeClr val="bg1">
                    <a:lumMod val="85000"/>
                  </a:schemeClr>
                </a:solidFill>
              </a:rPr>
              <a:t>Sacerdotes</a:t>
            </a:r>
            <a:endParaRPr lang="pt-BR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860902" y="3761800"/>
            <a:ext cx="6283098" cy="77484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u="sng" dirty="0" smtClean="0">
                <a:solidFill>
                  <a:schemeClr val="bg1">
                    <a:lumMod val="85000"/>
                  </a:schemeClr>
                </a:solidFill>
              </a:rPr>
              <a:t>Sumo-Sacerdote</a:t>
            </a:r>
            <a:endParaRPr lang="pt-BR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528254" y="2016301"/>
            <a:ext cx="2641825" cy="173993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7344" y="2174240"/>
            <a:ext cx="2421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Sábio</a:t>
            </a:r>
            <a:endParaRPr lang="pt-BR" sz="3500" b="1" dirty="0">
              <a:latin typeface="+mj-lt"/>
            </a:endParaRPr>
          </a:p>
        </p:txBody>
      </p:sp>
      <p:sp>
        <p:nvSpPr>
          <p:cNvPr id="11" name="Line Callout 1 10"/>
          <p:cNvSpPr/>
          <p:nvPr/>
        </p:nvSpPr>
        <p:spPr>
          <a:xfrm flipH="1">
            <a:off x="509706" y="924560"/>
            <a:ext cx="4654899" cy="1880622"/>
          </a:xfrm>
          <a:prstGeom prst="borderCallout1">
            <a:avLst>
              <a:gd name="adj1" fmla="val 39279"/>
              <a:gd name="adj2" fmla="val 834"/>
              <a:gd name="adj3" fmla="val 88189"/>
              <a:gd name="adj4" fmla="val -38551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TextBox 11"/>
          <p:cNvSpPr txBox="1"/>
          <p:nvPr/>
        </p:nvSpPr>
        <p:spPr>
          <a:xfrm>
            <a:off x="753546" y="1209040"/>
            <a:ext cx="41842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Exemplo no temor.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Instrução.</a:t>
            </a:r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771588" y="333449"/>
            <a:ext cx="2308666" cy="164280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5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Ser aceito</a:t>
            </a:r>
            <a:endParaRPr lang="pt-BR" sz="45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97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  <p:bldP spid="40" grpId="0" animBg="1"/>
      <p:bldP spid="5" grpId="0"/>
      <p:bldP spid="11" grpId="0" animBg="1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36751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 smtClean="0">
                <a:latin typeface="Arial Rounded MT Bold" panose="020F0704030504030204" pitchFamily="34" charset="0"/>
              </a:rPr>
              <a:t>Culto: perspectiva de achegar-se à Deus – ritual do culto público.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9707" y="1744914"/>
            <a:ext cx="8206227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C00000"/>
                </a:solidFill>
              </a:rPr>
              <a:t>Fase</a:t>
            </a:r>
          </a:p>
          <a:p>
            <a:r>
              <a:rPr lang="pt-BR" sz="2500" b="1" dirty="0" smtClean="0"/>
              <a:t>           Inicial                              Contato                         Harmonia</a:t>
            </a:r>
            <a:endParaRPr lang="pt-BR" sz="2500" b="1" dirty="0"/>
          </a:p>
        </p:txBody>
      </p:sp>
      <p:sp>
        <p:nvSpPr>
          <p:cNvPr id="9" name="AutoShape 43"/>
          <p:cNvSpPr>
            <a:spLocks noChangeArrowheads="1"/>
          </p:cNvSpPr>
          <p:nvPr/>
        </p:nvSpPr>
        <p:spPr bwMode="auto">
          <a:xfrm>
            <a:off x="95250" y="2565194"/>
            <a:ext cx="7717972" cy="1179701"/>
          </a:xfrm>
          <a:prstGeom prst="rightArrow">
            <a:avLst>
              <a:gd name="adj1" fmla="val 48269"/>
              <a:gd name="adj2" fmla="val 68032"/>
            </a:avLst>
          </a:prstGeom>
          <a:solidFill>
            <a:srgbClr val="FFFFFF"/>
          </a:solidFill>
          <a:ln w="38100" cmpd="dbl"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Box 64"/>
          <p:cNvSpPr txBox="1">
            <a:spLocks noChangeArrowheads="1"/>
          </p:cNvSpPr>
          <p:nvPr/>
        </p:nvSpPr>
        <p:spPr bwMode="auto">
          <a:xfrm>
            <a:off x="7925921" y="2406659"/>
            <a:ext cx="1374775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pt-BR" sz="10000" b="1" dirty="0">
                <a:latin typeface="SPIonic" panose="00000400000000000000" pitchFamily="2" charset="0"/>
              </a:rPr>
              <a:t>Q</a:t>
            </a:r>
            <a:endParaRPr lang="en-US" altLang="pt-BR" sz="10000" dirty="0">
              <a:latin typeface="SPIonic" panose="00000400000000000000" pitchFamily="2" charset="0"/>
            </a:endParaRPr>
          </a:p>
        </p:txBody>
      </p:sp>
      <p:grpSp>
        <p:nvGrpSpPr>
          <p:cNvPr id="20" name="Group 55"/>
          <p:cNvGrpSpPr>
            <a:grpSpLocks/>
          </p:cNvGrpSpPr>
          <p:nvPr/>
        </p:nvGrpSpPr>
        <p:grpSpPr bwMode="auto">
          <a:xfrm>
            <a:off x="9525" y="2939144"/>
            <a:ext cx="7416800" cy="439738"/>
            <a:chOff x="6" y="2160"/>
            <a:chExt cx="4672" cy="277"/>
          </a:xfrm>
        </p:grpSpPr>
        <p:sp>
          <p:nvSpPr>
            <p:cNvPr id="21" name="Rectangle 50"/>
            <p:cNvSpPr>
              <a:spLocks noChangeArrowheads="1"/>
            </p:cNvSpPr>
            <p:nvPr/>
          </p:nvSpPr>
          <p:spPr bwMode="auto">
            <a:xfrm>
              <a:off x="80" y="2165"/>
              <a:ext cx="4536" cy="272"/>
            </a:xfrm>
            <a:prstGeom prst="rect">
              <a:avLst/>
            </a:prstGeom>
            <a:solidFill>
              <a:srgbClr val="FFFFFF"/>
            </a:solidFill>
            <a:ln w="2857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2" name="Text Box 42"/>
            <p:cNvSpPr txBox="1">
              <a:spLocks noChangeArrowheads="1"/>
            </p:cNvSpPr>
            <p:nvPr/>
          </p:nvSpPr>
          <p:spPr bwMode="auto">
            <a:xfrm>
              <a:off x="6" y="2192"/>
              <a:ext cx="4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pt-BR" altLang="pt-B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CULPA    PURIFICAÇÃO   CONSAGRAÇÃO    MANJARES      PAZ</a:t>
              </a:r>
              <a:endParaRPr kumimoji="0" lang="en-US" altLang="pt-B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3" name="Line 51"/>
            <p:cNvSpPr>
              <a:spLocks noChangeShapeType="1"/>
            </p:cNvSpPr>
            <p:nvPr/>
          </p:nvSpPr>
          <p:spPr bwMode="auto">
            <a:xfrm>
              <a:off x="657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4" name="Line 52"/>
            <p:cNvSpPr>
              <a:spLocks noChangeShapeType="1"/>
            </p:cNvSpPr>
            <p:nvPr/>
          </p:nvSpPr>
          <p:spPr bwMode="auto">
            <a:xfrm>
              <a:off x="1809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5" name="Line 53"/>
            <p:cNvSpPr>
              <a:spLocks noChangeShapeType="1"/>
            </p:cNvSpPr>
            <p:nvPr/>
          </p:nvSpPr>
          <p:spPr bwMode="auto">
            <a:xfrm>
              <a:off x="3125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6" name="Line 54"/>
            <p:cNvSpPr>
              <a:spLocks noChangeShapeType="1"/>
            </p:cNvSpPr>
            <p:nvPr/>
          </p:nvSpPr>
          <p:spPr bwMode="auto">
            <a:xfrm>
              <a:off x="4123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>
          <a:xfrm>
            <a:off x="2860902" y="2023775"/>
            <a:ext cx="0" cy="338040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562272" y="2023775"/>
            <a:ext cx="0" cy="338040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-56494" y="5348045"/>
            <a:ext cx="8963073" cy="8409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b="1" dirty="0" smtClean="0"/>
              <a:t>GLÓRIA DO SENHOR</a:t>
            </a:r>
            <a:endParaRPr lang="pt-BR" sz="35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95250" y="3785060"/>
            <a:ext cx="84119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</a:rPr>
              <a:t>    APROXIMAÇÃO                    DEDICAÇÃO                    RESPOSTA</a:t>
            </a:r>
            <a:endParaRPr lang="pt-BR" sz="2500" b="1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7082" y="4243850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Comunicação </a:t>
            </a:r>
          </a:p>
          <a:p>
            <a:pPr algn="ctr"/>
            <a:r>
              <a:rPr lang="pt-BR" sz="2500" b="1" dirty="0" smtClean="0"/>
              <a:t>Celebração</a:t>
            </a:r>
            <a:endParaRPr lang="pt-BR" sz="25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717925" y="4291463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Consagração</a:t>
            </a:r>
          </a:p>
          <a:p>
            <a:pPr algn="ctr"/>
            <a:r>
              <a:rPr lang="pt-BR" sz="2500" b="1" dirty="0" smtClean="0"/>
              <a:t>Entrega</a:t>
            </a:r>
            <a:endParaRPr lang="pt-BR" sz="25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561841" y="4313221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De Deus</a:t>
            </a:r>
          </a:p>
          <a:p>
            <a:pPr algn="ctr"/>
            <a:r>
              <a:rPr lang="pt-BR" sz="2500" b="1" dirty="0" smtClean="0"/>
              <a:t>Do homem</a:t>
            </a:r>
            <a:endParaRPr lang="pt-BR" sz="2500" b="1" dirty="0"/>
          </a:p>
        </p:txBody>
      </p:sp>
      <p:sp>
        <p:nvSpPr>
          <p:cNvPr id="4" name="Rectangle 3"/>
          <p:cNvSpPr/>
          <p:nvPr/>
        </p:nvSpPr>
        <p:spPr>
          <a:xfrm>
            <a:off x="244928" y="5348045"/>
            <a:ext cx="2449286" cy="1509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POVO e POVO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sobre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57577" y="5348045"/>
            <a:ext cx="2449286" cy="1509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POVO 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diante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617833" y="5327637"/>
            <a:ext cx="2449286" cy="15315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DEUS e POVO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de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7254" y="4544120"/>
            <a:ext cx="6556298" cy="77484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u="sng" dirty="0" smtClean="0">
                <a:solidFill>
                  <a:schemeClr val="bg1">
                    <a:lumMod val="85000"/>
                  </a:schemeClr>
                </a:solidFill>
              </a:rPr>
              <a:t>Sacerdotes</a:t>
            </a:r>
            <a:endParaRPr lang="pt-BR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860902" y="3761800"/>
            <a:ext cx="6283098" cy="77484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u="sng" dirty="0" smtClean="0">
                <a:solidFill>
                  <a:schemeClr val="bg1">
                    <a:lumMod val="85000"/>
                  </a:schemeClr>
                </a:solidFill>
              </a:rPr>
              <a:t>Sumo-Sacerdote</a:t>
            </a:r>
            <a:endParaRPr lang="pt-BR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528254" y="2016301"/>
            <a:ext cx="2641825" cy="173993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7344" y="2174240"/>
            <a:ext cx="2421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Sábio</a:t>
            </a:r>
            <a:endParaRPr lang="pt-BR" sz="3500" b="1" dirty="0"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97504" y="2915920"/>
            <a:ext cx="2421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Profeta</a:t>
            </a:r>
            <a:endParaRPr lang="pt-BR" sz="3500" b="1" dirty="0">
              <a:latin typeface="+mj-lt"/>
            </a:endParaRPr>
          </a:p>
        </p:txBody>
      </p:sp>
      <p:sp>
        <p:nvSpPr>
          <p:cNvPr id="42" name="Line Callout 1 41"/>
          <p:cNvSpPr/>
          <p:nvPr/>
        </p:nvSpPr>
        <p:spPr>
          <a:xfrm flipH="1">
            <a:off x="9525" y="853118"/>
            <a:ext cx="5623493" cy="1880622"/>
          </a:xfrm>
          <a:prstGeom prst="borderCallout1">
            <a:avLst>
              <a:gd name="adj1" fmla="val 39279"/>
              <a:gd name="adj2" fmla="val 834"/>
              <a:gd name="adj3" fmla="val 122764"/>
              <a:gd name="adj4" fmla="val -27236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TextBox 42"/>
          <p:cNvSpPr txBox="1"/>
          <p:nvPr/>
        </p:nvSpPr>
        <p:spPr>
          <a:xfrm>
            <a:off x="161517" y="1247779"/>
            <a:ext cx="55154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chemeClr val="bg1"/>
                </a:solidFill>
              </a:rPr>
              <a:t>Repreensão presente.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chemeClr val="bg1"/>
                </a:solidFill>
              </a:rPr>
              <a:t>Uma mensagem escatológica.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771588" y="333449"/>
            <a:ext cx="2308666" cy="164280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5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Ser aceito</a:t>
            </a:r>
            <a:endParaRPr lang="pt-BR" sz="45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91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 animBg="1"/>
      <p:bldP spid="4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136751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 smtClean="0">
                <a:latin typeface="Arial Rounded MT Bold" panose="020F0704030504030204" pitchFamily="34" charset="0"/>
              </a:rPr>
              <a:t>Culto: perspectiva de achegar-se à Deus – ritual do culto público.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9707" y="1744914"/>
            <a:ext cx="8206227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C00000"/>
                </a:solidFill>
              </a:rPr>
              <a:t>Fase</a:t>
            </a:r>
          </a:p>
          <a:p>
            <a:r>
              <a:rPr lang="pt-BR" sz="2500" b="1" dirty="0" smtClean="0"/>
              <a:t>           Inicial                              Contato                         Harmonia</a:t>
            </a:r>
            <a:endParaRPr lang="pt-BR" sz="2500" b="1" dirty="0"/>
          </a:p>
        </p:txBody>
      </p:sp>
      <p:sp>
        <p:nvSpPr>
          <p:cNvPr id="9" name="AutoShape 43"/>
          <p:cNvSpPr>
            <a:spLocks noChangeArrowheads="1"/>
          </p:cNvSpPr>
          <p:nvPr/>
        </p:nvSpPr>
        <p:spPr bwMode="auto">
          <a:xfrm>
            <a:off x="95250" y="2565194"/>
            <a:ext cx="7717972" cy="1179701"/>
          </a:xfrm>
          <a:prstGeom prst="rightArrow">
            <a:avLst>
              <a:gd name="adj1" fmla="val 48269"/>
              <a:gd name="adj2" fmla="val 68032"/>
            </a:avLst>
          </a:prstGeom>
          <a:solidFill>
            <a:srgbClr val="FFFFFF"/>
          </a:solidFill>
          <a:ln w="38100" cmpd="dbl"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Box 64"/>
          <p:cNvSpPr txBox="1">
            <a:spLocks noChangeArrowheads="1"/>
          </p:cNvSpPr>
          <p:nvPr/>
        </p:nvSpPr>
        <p:spPr bwMode="auto">
          <a:xfrm>
            <a:off x="7925921" y="2406659"/>
            <a:ext cx="1374775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pt-BR" sz="10000" b="1" dirty="0">
                <a:latin typeface="SPIonic" panose="00000400000000000000" pitchFamily="2" charset="0"/>
              </a:rPr>
              <a:t>Q</a:t>
            </a:r>
            <a:endParaRPr lang="en-US" altLang="pt-BR" sz="10000" dirty="0">
              <a:latin typeface="SPIonic" panose="00000400000000000000" pitchFamily="2" charset="0"/>
            </a:endParaRPr>
          </a:p>
        </p:txBody>
      </p:sp>
      <p:grpSp>
        <p:nvGrpSpPr>
          <p:cNvPr id="20" name="Group 55"/>
          <p:cNvGrpSpPr>
            <a:grpSpLocks/>
          </p:cNvGrpSpPr>
          <p:nvPr/>
        </p:nvGrpSpPr>
        <p:grpSpPr bwMode="auto">
          <a:xfrm>
            <a:off x="9525" y="2939144"/>
            <a:ext cx="7416800" cy="439738"/>
            <a:chOff x="6" y="2160"/>
            <a:chExt cx="4672" cy="277"/>
          </a:xfrm>
        </p:grpSpPr>
        <p:sp>
          <p:nvSpPr>
            <p:cNvPr id="21" name="Rectangle 50"/>
            <p:cNvSpPr>
              <a:spLocks noChangeArrowheads="1"/>
            </p:cNvSpPr>
            <p:nvPr/>
          </p:nvSpPr>
          <p:spPr bwMode="auto">
            <a:xfrm>
              <a:off x="80" y="2165"/>
              <a:ext cx="4536" cy="272"/>
            </a:xfrm>
            <a:prstGeom prst="rect">
              <a:avLst/>
            </a:prstGeom>
            <a:solidFill>
              <a:srgbClr val="FFFFFF"/>
            </a:solidFill>
            <a:ln w="2857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2" name="Text Box 42"/>
            <p:cNvSpPr txBox="1">
              <a:spLocks noChangeArrowheads="1"/>
            </p:cNvSpPr>
            <p:nvPr/>
          </p:nvSpPr>
          <p:spPr bwMode="auto">
            <a:xfrm>
              <a:off x="6" y="2192"/>
              <a:ext cx="4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pt-BR" altLang="pt-B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CULPA    PURIFICAÇÃO   CONSAGRAÇÃO    MANJARES      PAZ</a:t>
              </a:r>
              <a:endParaRPr kumimoji="0" lang="en-US" altLang="pt-B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3" name="Line 51"/>
            <p:cNvSpPr>
              <a:spLocks noChangeShapeType="1"/>
            </p:cNvSpPr>
            <p:nvPr/>
          </p:nvSpPr>
          <p:spPr bwMode="auto">
            <a:xfrm>
              <a:off x="657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4" name="Line 52"/>
            <p:cNvSpPr>
              <a:spLocks noChangeShapeType="1"/>
            </p:cNvSpPr>
            <p:nvPr/>
          </p:nvSpPr>
          <p:spPr bwMode="auto">
            <a:xfrm>
              <a:off x="1809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5" name="Line 53"/>
            <p:cNvSpPr>
              <a:spLocks noChangeShapeType="1"/>
            </p:cNvSpPr>
            <p:nvPr/>
          </p:nvSpPr>
          <p:spPr bwMode="auto">
            <a:xfrm>
              <a:off x="3125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6" name="Line 54"/>
            <p:cNvSpPr>
              <a:spLocks noChangeShapeType="1"/>
            </p:cNvSpPr>
            <p:nvPr/>
          </p:nvSpPr>
          <p:spPr bwMode="auto">
            <a:xfrm>
              <a:off x="4123" y="2160"/>
              <a:ext cx="0" cy="272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>
          <a:xfrm>
            <a:off x="2860902" y="2023775"/>
            <a:ext cx="0" cy="338040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562272" y="2023775"/>
            <a:ext cx="0" cy="338040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-56494" y="5348045"/>
            <a:ext cx="8963073" cy="8409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b="1" dirty="0" smtClean="0"/>
              <a:t>GLÓRIA DO SENHOR</a:t>
            </a:r>
            <a:endParaRPr lang="pt-BR" sz="35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95250" y="3785060"/>
            <a:ext cx="84119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</a:rPr>
              <a:t>    APROXIMAÇÃO                    DEDICAÇÃO                    RESPOSTA</a:t>
            </a:r>
            <a:endParaRPr lang="pt-BR" sz="2500" b="1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7082" y="4243850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Comunicação </a:t>
            </a:r>
          </a:p>
          <a:p>
            <a:pPr algn="ctr"/>
            <a:r>
              <a:rPr lang="pt-BR" sz="2500" b="1" dirty="0" smtClean="0"/>
              <a:t>Celebração</a:t>
            </a:r>
            <a:endParaRPr lang="pt-BR" sz="25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717925" y="4291463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Consagração</a:t>
            </a:r>
          </a:p>
          <a:p>
            <a:pPr algn="ctr"/>
            <a:r>
              <a:rPr lang="pt-BR" sz="2500" b="1" dirty="0" smtClean="0"/>
              <a:t>Entrega</a:t>
            </a:r>
            <a:endParaRPr lang="pt-BR" sz="25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561841" y="4313221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De Deus</a:t>
            </a:r>
          </a:p>
          <a:p>
            <a:pPr algn="ctr"/>
            <a:r>
              <a:rPr lang="pt-BR" sz="2500" b="1" dirty="0" smtClean="0"/>
              <a:t>Do homem</a:t>
            </a:r>
            <a:endParaRPr lang="pt-BR" sz="2500" b="1" dirty="0"/>
          </a:p>
        </p:txBody>
      </p:sp>
      <p:sp>
        <p:nvSpPr>
          <p:cNvPr id="4" name="Rectangle 3"/>
          <p:cNvSpPr/>
          <p:nvPr/>
        </p:nvSpPr>
        <p:spPr>
          <a:xfrm>
            <a:off x="244928" y="5348045"/>
            <a:ext cx="2449286" cy="1509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POVO e POVO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sobre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57577" y="5348045"/>
            <a:ext cx="2449286" cy="1509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POVO 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diante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617833" y="5327637"/>
            <a:ext cx="2449286" cy="15315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DEUS e POVO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de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528254" y="2016301"/>
            <a:ext cx="2641825" cy="173993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7344" y="2174240"/>
            <a:ext cx="2421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Diácono</a:t>
            </a:r>
            <a:endParaRPr lang="pt-BR" sz="3500" b="1" dirty="0"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97504" y="2915920"/>
            <a:ext cx="2421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Pastor</a:t>
            </a:r>
            <a:endParaRPr lang="pt-BR" sz="3500" b="1" dirty="0">
              <a:latin typeface="+mj-lt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771588" y="333449"/>
            <a:ext cx="2308666" cy="164280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5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Ser aceito</a:t>
            </a:r>
            <a:endParaRPr lang="pt-BR" sz="45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56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 smtClean="0">
                <a:latin typeface="Arial Rounded MT Bold" panose="020F0704030504030204" pitchFamily="34" charset="0"/>
              </a:rPr>
              <a:t>Culto: perspectiva de achegar-se à Deus – ritual do culto público.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860902" y="2023775"/>
            <a:ext cx="0" cy="338040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95250" y="1931770"/>
            <a:ext cx="84119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</a:rPr>
              <a:t>    APROXIMAÇÃO                 DEDICAÇÃO                     RESPOSTA</a:t>
            </a:r>
            <a:endParaRPr lang="pt-BR" sz="2500" b="1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7082" y="2390560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Comunicação </a:t>
            </a:r>
          </a:p>
          <a:p>
            <a:pPr algn="ctr"/>
            <a:r>
              <a:rPr lang="pt-BR" sz="2500" b="1" dirty="0" smtClean="0"/>
              <a:t>Celebração</a:t>
            </a:r>
            <a:endParaRPr lang="pt-BR" sz="25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413125" y="2438173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Consagração</a:t>
            </a:r>
          </a:p>
          <a:p>
            <a:pPr algn="ctr"/>
            <a:r>
              <a:rPr lang="pt-BR" sz="2500" b="1" dirty="0" smtClean="0"/>
              <a:t>Entrega</a:t>
            </a:r>
            <a:endParaRPr lang="pt-BR" sz="25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561841" y="2459931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De Deus</a:t>
            </a:r>
          </a:p>
          <a:p>
            <a:pPr algn="ctr"/>
            <a:r>
              <a:rPr lang="pt-BR" sz="2500" b="1" dirty="0" smtClean="0"/>
              <a:t>Do homem</a:t>
            </a:r>
            <a:endParaRPr lang="pt-BR" sz="2500" b="1" dirty="0"/>
          </a:p>
        </p:txBody>
      </p:sp>
      <p:pic>
        <p:nvPicPr>
          <p:cNvPr id="30" name="Picture 14" descr="http://icon-icons.com/icons2/11/PNG/256/customer_person_people_woman_you_162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054" y="5456258"/>
            <a:ext cx="701314" cy="70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https://upload.wikimedia.org/wikipedia/commons/1/19/Boss-ic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70" y="4635425"/>
            <a:ext cx="636029" cy="63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http://icon-icons.com/icons2/11/PNG/256/person_user_customer_female_people_169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81608" y="5338406"/>
            <a:ext cx="761126" cy="76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6" descr="http://icon-icons.com/icons2/11/PNG/256/wedding_bride_woman_people_160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996" y="4830400"/>
            <a:ext cx="550745" cy="55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http://icon-icons.com/icons2/35/PNG/512/oldboss_person_man_grandpa_deeda_285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4866" y="4646353"/>
            <a:ext cx="576262" cy="57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http://icon-icons.com/icons2/11/PNG/256/customer_person_people_man_user_client_163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46767" y="4788421"/>
            <a:ext cx="557646" cy="55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2" descr="http://icon-icons.com/icons2/11/PNG/256/customer_person_people_man_you_162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45" y="5492378"/>
            <a:ext cx="642255" cy="64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0" descr="http://icon-icons.com/icons2/10/PNG/128/user_person_customer_man_153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4411" y="5519123"/>
            <a:ext cx="563336" cy="56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Callout 3"/>
          <p:cNvSpPr/>
          <p:nvPr/>
        </p:nvSpPr>
        <p:spPr>
          <a:xfrm>
            <a:off x="952455" y="3369433"/>
            <a:ext cx="1594474" cy="907395"/>
          </a:xfrm>
          <a:prstGeom prst="wedgeEllipseCallout">
            <a:avLst>
              <a:gd name="adj1" fmla="val -3424"/>
              <a:gd name="adj2" fmla="val 90392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500" dirty="0" smtClean="0">
                <a:solidFill>
                  <a:schemeClr val="tx1"/>
                </a:solidFill>
                <a:latin typeface="SPIonic" panose="00000400000000000000" pitchFamily="2" charset="0"/>
              </a:rPr>
              <a:t>q</a:t>
            </a:r>
            <a:endParaRPr lang="pt-BR" sz="5500" dirty="0">
              <a:solidFill>
                <a:schemeClr val="tx1"/>
              </a:solidFill>
              <a:latin typeface="SPIonic" panose="00000400000000000000" pitchFamily="2" charset="0"/>
            </a:endParaRPr>
          </a:p>
        </p:txBody>
      </p:sp>
      <p:cxnSp>
        <p:nvCxnSpPr>
          <p:cNvPr id="75" name="Straight Connector 74"/>
          <p:cNvCxnSpPr/>
          <p:nvPr/>
        </p:nvCxnSpPr>
        <p:spPr>
          <a:xfrm>
            <a:off x="6033952" y="2023775"/>
            <a:ext cx="0" cy="338040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232423" y="298643"/>
            <a:ext cx="2449286" cy="1509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POVO e POVO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sobre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3445072" y="298643"/>
            <a:ext cx="2449286" cy="1509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POVO 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diante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6605328" y="278235"/>
            <a:ext cx="2449286" cy="15315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DEUS e POVO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de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8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28" grpId="0"/>
      <p:bldP spid="29" grpId="0"/>
      <p:bldP spid="4" grpId="0" animBg="1"/>
      <p:bldP spid="86" grpId="0" animBg="1"/>
      <p:bldP spid="87" grpId="0" animBg="1"/>
      <p:bldP spid="8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 smtClean="0">
                <a:latin typeface="Arial Rounded MT Bold" panose="020F0704030504030204" pitchFamily="34" charset="0"/>
              </a:rPr>
              <a:t>Culto: perspectiva de achegar-se à Deus – ritual do culto público.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860902" y="2023775"/>
            <a:ext cx="0" cy="338040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95250" y="1931770"/>
            <a:ext cx="84119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</a:rPr>
              <a:t>    APROXIMAÇÃO                 DEDICAÇÃO                     RESPOSTA</a:t>
            </a:r>
            <a:endParaRPr lang="pt-BR" sz="2500" b="1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7082" y="2390560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Comunicação </a:t>
            </a:r>
          </a:p>
          <a:p>
            <a:pPr algn="ctr"/>
            <a:r>
              <a:rPr lang="pt-BR" sz="2500" b="1" dirty="0" smtClean="0"/>
              <a:t>Celebração</a:t>
            </a:r>
            <a:endParaRPr lang="pt-BR" sz="25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413125" y="2438173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Consagração</a:t>
            </a:r>
          </a:p>
          <a:p>
            <a:pPr algn="ctr"/>
            <a:r>
              <a:rPr lang="pt-BR" sz="2500" b="1" dirty="0" smtClean="0"/>
              <a:t>Entrega</a:t>
            </a:r>
            <a:endParaRPr lang="pt-BR" sz="25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561841" y="2459931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De Deus</a:t>
            </a:r>
          </a:p>
          <a:p>
            <a:pPr algn="ctr"/>
            <a:r>
              <a:rPr lang="pt-BR" sz="2500" b="1" dirty="0" smtClean="0"/>
              <a:t>Do homem</a:t>
            </a:r>
            <a:endParaRPr lang="pt-BR" sz="2500" b="1" dirty="0"/>
          </a:p>
        </p:txBody>
      </p:sp>
      <p:pic>
        <p:nvPicPr>
          <p:cNvPr id="44" name="Picture 14" descr="http://icon-icons.com/icons2/11/PNG/256/customer_person_people_woman_you_162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4800" flipH="1">
            <a:off x="3815072" y="4784756"/>
            <a:ext cx="701314" cy="70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8" descr="https://upload.wikimedia.org/wikipedia/commons/1/19/Boss-ic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4121">
            <a:off x="2960222" y="4908702"/>
            <a:ext cx="636029" cy="63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6" descr="http://icon-icons.com/icons2/11/PNG/256/wedding_bride_woman_people_160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9099" flipH="1">
            <a:off x="4028432" y="5366384"/>
            <a:ext cx="550745" cy="55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" descr="http://icon-icons.com/icons2/35/PNG/512/oldboss_person_man_grandpa_deeda_285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3999">
            <a:off x="3446034" y="4847282"/>
            <a:ext cx="576262" cy="57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2" descr="http://icon-icons.com/icons2/11/PNG/256/customer_person_people_man_you_162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1299" flipH="1">
            <a:off x="3495099" y="5354642"/>
            <a:ext cx="642255" cy="64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0" descr="http://icon-icons.com/icons2/10/PNG/128/user_person_customer_man_153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9115" flipH="1">
            <a:off x="3012502" y="5493992"/>
            <a:ext cx="563336" cy="56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Oval Callout 52"/>
          <p:cNvSpPr/>
          <p:nvPr/>
        </p:nvSpPr>
        <p:spPr>
          <a:xfrm>
            <a:off x="4025422" y="3441754"/>
            <a:ext cx="1594474" cy="907395"/>
          </a:xfrm>
          <a:prstGeom prst="wedgeEllipseCallout">
            <a:avLst>
              <a:gd name="adj1" fmla="val -3424"/>
              <a:gd name="adj2" fmla="val 9039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500" dirty="0" smtClean="0">
                <a:solidFill>
                  <a:schemeClr val="tx1"/>
                </a:solidFill>
                <a:latin typeface="SPIonic" panose="00000400000000000000" pitchFamily="2" charset="0"/>
              </a:rPr>
              <a:t>q</a:t>
            </a:r>
            <a:endParaRPr lang="pt-BR" sz="8500" dirty="0">
              <a:solidFill>
                <a:schemeClr val="tx1"/>
              </a:solidFill>
              <a:latin typeface="SPIonic" panose="00000400000000000000" pitchFamily="2" charset="0"/>
            </a:endParaRPr>
          </a:p>
        </p:txBody>
      </p:sp>
      <p:pic>
        <p:nvPicPr>
          <p:cNvPr id="63" name="Picture 4" descr="http://icon-icons.com/icons2/11/PNG/256/person_user_customer_female_people_1690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7780" flipH="1">
            <a:off x="2991923" y="6027589"/>
            <a:ext cx="761126" cy="76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http://icon-icons.com/icons2/11/PNG/256/customer_person_people_man_user_client_163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1270" flipH="1">
            <a:off x="3664501" y="5935510"/>
            <a:ext cx="557646" cy="55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5" name="Straight Connector 74"/>
          <p:cNvCxnSpPr/>
          <p:nvPr/>
        </p:nvCxnSpPr>
        <p:spPr>
          <a:xfrm>
            <a:off x="6033952" y="2023775"/>
            <a:ext cx="0" cy="338040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loud Callout 4"/>
          <p:cNvSpPr/>
          <p:nvPr/>
        </p:nvSpPr>
        <p:spPr>
          <a:xfrm>
            <a:off x="2979499" y="3329296"/>
            <a:ext cx="1060863" cy="868325"/>
          </a:xfrm>
          <a:prstGeom prst="cloudCallout">
            <a:avLst>
              <a:gd name="adj1" fmla="val 20349"/>
              <a:gd name="adj2" fmla="val 85901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074" name="Picture 2" descr="http://fisiotrat.com/wp-content/uploads/2013/05/Boss-icon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868" y="3463295"/>
            <a:ext cx="606467" cy="60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Rectangle 85"/>
          <p:cNvSpPr/>
          <p:nvPr/>
        </p:nvSpPr>
        <p:spPr>
          <a:xfrm>
            <a:off x="232423" y="298643"/>
            <a:ext cx="2449286" cy="1509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POVO e POVO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sobre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3445072" y="298643"/>
            <a:ext cx="2449286" cy="1509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POVO 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diante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6605328" y="278235"/>
            <a:ext cx="2449286" cy="15315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DEUS e POVO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de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78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3- </a:t>
            </a:r>
            <a:r>
              <a:rPr lang="pt-BR" sz="2800" dirty="0" smtClean="0">
                <a:latin typeface="Arial Rounded MT Bold" panose="020F0704030504030204" pitchFamily="34" charset="0"/>
              </a:rPr>
              <a:t>Culto: perspectiva de achegar-se à Deus – ritual do culto público.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860902" y="2023775"/>
            <a:ext cx="0" cy="338040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95250" y="1931770"/>
            <a:ext cx="84119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</a:rPr>
              <a:t>    APROXIMAÇÃO                 DEDICAÇÃO                     RESPOSTA</a:t>
            </a:r>
            <a:endParaRPr lang="pt-BR" sz="2500" b="1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7082" y="2390560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Comunicação </a:t>
            </a:r>
          </a:p>
          <a:p>
            <a:pPr algn="ctr"/>
            <a:r>
              <a:rPr lang="pt-BR" sz="2500" b="1" dirty="0" smtClean="0"/>
              <a:t>Celebração</a:t>
            </a:r>
            <a:endParaRPr lang="pt-BR" sz="25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413125" y="2438173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Consagração</a:t>
            </a:r>
          </a:p>
          <a:p>
            <a:pPr algn="ctr"/>
            <a:r>
              <a:rPr lang="pt-BR" sz="2500" b="1" dirty="0" smtClean="0"/>
              <a:t>Entrega</a:t>
            </a:r>
            <a:endParaRPr lang="pt-BR" sz="25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561841" y="2459931"/>
            <a:ext cx="221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De Deus</a:t>
            </a:r>
          </a:p>
          <a:p>
            <a:pPr algn="ctr"/>
            <a:r>
              <a:rPr lang="pt-BR" sz="2500" b="1" dirty="0" smtClean="0"/>
              <a:t>Do homem</a:t>
            </a:r>
            <a:endParaRPr lang="pt-BR" sz="2500" b="1" dirty="0"/>
          </a:p>
        </p:txBody>
      </p:sp>
      <p:sp>
        <p:nvSpPr>
          <p:cNvPr id="72" name="Oval Callout 71"/>
          <p:cNvSpPr/>
          <p:nvPr/>
        </p:nvSpPr>
        <p:spPr>
          <a:xfrm>
            <a:off x="7658558" y="3552982"/>
            <a:ext cx="1594474" cy="907395"/>
          </a:xfrm>
          <a:prstGeom prst="wedgeEllipseCallout">
            <a:avLst>
              <a:gd name="adj1" fmla="val -3424"/>
              <a:gd name="adj2" fmla="val 9039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500" dirty="0" smtClean="0">
                <a:solidFill>
                  <a:schemeClr val="tx1"/>
                </a:solidFill>
                <a:latin typeface="SPIonic" panose="00000400000000000000" pitchFamily="2" charset="0"/>
              </a:rPr>
              <a:t>q</a:t>
            </a:r>
            <a:endParaRPr lang="pt-BR" sz="8500" dirty="0">
              <a:solidFill>
                <a:schemeClr val="tx1"/>
              </a:solidFill>
              <a:latin typeface="SPIonic" panose="00000400000000000000" pitchFamily="2" charset="0"/>
            </a:endParaRPr>
          </a:p>
        </p:txBody>
      </p:sp>
      <p:cxnSp>
        <p:nvCxnSpPr>
          <p:cNvPr id="75" name="Straight Connector 74"/>
          <p:cNvCxnSpPr/>
          <p:nvPr/>
        </p:nvCxnSpPr>
        <p:spPr>
          <a:xfrm>
            <a:off x="6033952" y="2023775"/>
            <a:ext cx="0" cy="338040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Picture 14" descr="http://icon-icons.com/icons2/11/PNG/256/customer_person_people_woman_you_162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4800" flipH="1">
            <a:off x="6678442" y="4871958"/>
            <a:ext cx="701314" cy="70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8" descr="https://upload.wikimedia.org/wikipedia/commons/1/19/Boss-ic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4121">
            <a:off x="5823592" y="4995904"/>
            <a:ext cx="636029" cy="63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6" descr="http://icon-icons.com/icons2/11/PNG/256/wedding_bride_woman_people_160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9099" flipH="1">
            <a:off x="6891802" y="5453586"/>
            <a:ext cx="550745" cy="55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6" descr="http://icon-icons.com/icons2/35/PNG/512/oldboss_person_man_grandpa_deeda_285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3999">
            <a:off x="6309404" y="4934484"/>
            <a:ext cx="576262" cy="57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2" descr="http://icon-icons.com/icons2/11/PNG/256/customer_person_people_man_you_162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1299" flipH="1">
            <a:off x="6358469" y="5441844"/>
            <a:ext cx="642255" cy="64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10" descr="http://icon-icons.com/icons2/10/PNG/128/user_person_customer_man_153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9115" flipH="1">
            <a:off x="5875872" y="5581194"/>
            <a:ext cx="563336" cy="56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4" descr="http://icon-icons.com/icons2/11/PNG/256/person_user_customer_female_people_1690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7780" flipH="1">
            <a:off x="5855293" y="6114791"/>
            <a:ext cx="761126" cy="76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http://icon-icons.com/icons2/11/PNG/256/customer_person_people_man_user_client_163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1270" flipH="1">
            <a:off x="6527871" y="6022712"/>
            <a:ext cx="557646" cy="55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Oval Callout 83"/>
          <p:cNvSpPr/>
          <p:nvPr/>
        </p:nvSpPr>
        <p:spPr>
          <a:xfrm>
            <a:off x="5987178" y="3302107"/>
            <a:ext cx="1266952" cy="1119200"/>
          </a:xfrm>
          <a:prstGeom prst="wedgeEllipseCallout">
            <a:avLst>
              <a:gd name="adj1" fmla="val 110333"/>
              <a:gd name="adj2" fmla="val 16857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500" dirty="0" smtClean="0">
                <a:solidFill>
                  <a:schemeClr val="tx1"/>
                </a:solidFill>
                <a:latin typeface="SPIonic" panose="00000400000000000000" pitchFamily="2" charset="0"/>
              </a:rPr>
              <a:t>q</a:t>
            </a:r>
            <a:endParaRPr lang="pt-BR" sz="5500" dirty="0">
              <a:solidFill>
                <a:schemeClr val="tx1"/>
              </a:solidFill>
              <a:latin typeface="SPIonic" panose="00000400000000000000" pitchFamily="2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232423" y="298643"/>
            <a:ext cx="2449286" cy="1509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POVO e POVO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sobre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3445072" y="298643"/>
            <a:ext cx="2449286" cy="1509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POVO 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diante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6605328" y="278235"/>
            <a:ext cx="2449286" cy="15315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u="sng" dirty="0" smtClean="0">
                <a:solidFill>
                  <a:schemeClr val="tx1"/>
                </a:solidFill>
              </a:rPr>
              <a:t>DEUS e POVO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</a:rPr>
              <a:t>Perspectiva de Deus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9" name="Oval Callout 88"/>
          <p:cNvSpPr/>
          <p:nvPr/>
        </p:nvSpPr>
        <p:spPr>
          <a:xfrm>
            <a:off x="7664431" y="4599982"/>
            <a:ext cx="1594474" cy="907395"/>
          </a:xfrm>
          <a:prstGeom prst="wedgeEllipseCallout">
            <a:avLst>
              <a:gd name="adj1" fmla="val -64595"/>
              <a:gd name="adj2" fmla="val 36647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500" dirty="0" smtClean="0">
                <a:solidFill>
                  <a:schemeClr val="tx1"/>
                </a:solidFill>
                <a:latin typeface="SPIonic" panose="00000400000000000000" pitchFamily="2" charset="0"/>
              </a:rPr>
              <a:t>q</a:t>
            </a:r>
            <a:endParaRPr lang="pt-BR" sz="5500" dirty="0">
              <a:solidFill>
                <a:schemeClr val="tx1"/>
              </a:solidFill>
              <a:latin typeface="SPIonic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5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84" grpId="0" animBg="1"/>
      <p:bldP spid="8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Modelos de apresentação de culto.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97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Modelos de apresentação de culto.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45" name="Picture 32" descr="pulpi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04" y="4214036"/>
            <a:ext cx="2093596" cy="22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0244" y="1224071"/>
            <a:ext cx="16059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1)</a:t>
            </a:r>
            <a:endParaRPr lang="pt-BR" sz="3500" dirty="0"/>
          </a:p>
        </p:txBody>
      </p:sp>
      <p:sp>
        <p:nvSpPr>
          <p:cNvPr id="46" name="AutoShape 35"/>
          <p:cNvSpPr>
            <a:spLocks noChangeArrowheads="1"/>
          </p:cNvSpPr>
          <p:nvPr/>
        </p:nvSpPr>
        <p:spPr bwMode="auto">
          <a:xfrm rot="16200000">
            <a:off x="5713160" y="3452057"/>
            <a:ext cx="1853701" cy="1106545"/>
          </a:xfrm>
          <a:prstGeom prst="rightArrow">
            <a:avLst>
              <a:gd name="adj1" fmla="val 50000"/>
              <a:gd name="adj2" fmla="val 52819"/>
            </a:avLst>
          </a:prstGeom>
          <a:solidFill>
            <a:srgbClr val="C0C0C0"/>
          </a:solidFill>
          <a:ln w="38100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" name="Text Box 33"/>
          <p:cNvSpPr txBox="1">
            <a:spLocks noChangeArrowheads="1"/>
          </p:cNvSpPr>
          <p:nvPr/>
        </p:nvSpPr>
        <p:spPr bwMode="auto">
          <a:xfrm>
            <a:off x="5963893" y="1242538"/>
            <a:ext cx="1352233" cy="177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pt-BR" sz="12000" b="1" dirty="0">
                <a:latin typeface="SPIonic" panose="00000400000000000000" pitchFamily="2" charset="0"/>
              </a:rPr>
              <a:t>Q</a:t>
            </a:r>
            <a:endParaRPr lang="en-US" altLang="pt-BR" sz="12000" dirty="0">
              <a:latin typeface="SPIonic" panose="00000400000000000000" pitchFamily="2" charset="0"/>
            </a:endParaRPr>
          </a:p>
        </p:txBody>
      </p:sp>
      <p:sp>
        <p:nvSpPr>
          <p:cNvPr id="49" name="Text Box 34"/>
          <p:cNvSpPr txBox="1">
            <a:spLocks noChangeArrowheads="1"/>
          </p:cNvSpPr>
          <p:nvPr/>
        </p:nvSpPr>
        <p:spPr bwMode="auto">
          <a:xfrm>
            <a:off x="5857081" y="4779004"/>
            <a:ext cx="2460307" cy="132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pt-BR" sz="7500" b="1" dirty="0" err="1" smtClean="0"/>
              <a:t>Povo</a:t>
            </a:r>
            <a:endParaRPr lang="en-US" altLang="pt-BR" sz="7500" dirty="0"/>
          </a:p>
        </p:txBody>
      </p:sp>
      <p:sp>
        <p:nvSpPr>
          <p:cNvPr id="50" name="AutoShape 60"/>
          <p:cNvSpPr>
            <a:spLocks noChangeArrowheads="1"/>
          </p:cNvSpPr>
          <p:nvPr/>
        </p:nvSpPr>
        <p:spPr bwMode="auto">
          <a:xfrm>
            <a:off x="2712719" y="5019039"/>
            <a:ext cx="3058161" cy="974297"/>
          </a:xfrm>
          <a:prstGeom prst="leftRightArrow">
            <a:avLst>
              <a:gd name="adj1" fmla="val 50000"/>
              <a:gd name="adj2" fmla="val 43864"/>
            </a:avLst>
          </a:prstGeom>
          <a:solidFill>
            <a:srgbClr val="C0C0C0"/>
          </a:solidFill>
          <a:ln w="28575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3" name="Group 2"/>
          <p:cNvGrpSpPr/>
          <p:nvPr/>
        </p:nvGrpSpPr>
        <p:grpSpPr>
          <a:xfrm>
            <a:off x="1690831" y="3739896"/>
            <a:ext cx="6346007" cy="395105"/>
            <a:chOff x="1020271" y="3557246"/>
            <a:chExt cx="6346007" cy="395105"/>
          </a:xfrm>
        </p:grpSpPr>
        <p:sp>
          <p:nvSpPr>
            <p:cNvPr id="14" name="Rectangle 57"/>
            <p:cNvSpPr>
              <a:spLocks noChangeArrowheads="1"/>
            </p:cNvSpPr>
            <p:nvPr/>
          </p:nvSpPr>
          <p:spPr bwMode="auto">
            <a:xfrm rot="2488063" flipH="1">
              <a:off x="1223876" y="3591989"/>
              <a:ext cx="6142402" cy="360362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" name="Rectangle 57"/>
            <p:cNvSpPr>
              <a:spLocks noChangeArrowheads="1"/>
            </p:cNvSpPr>
            <p:nvPr/>
          </p:nvSpPr>
          <p:spPr bwMode="auto">
            <a:xfrm rot="19094209" flipH="1">
              <a:off x="1020271" y="3557246"/>
              <a:ext cx="6142402" cy="360362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8814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Modelos de apresentação de culto.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45" name="Picture 32" descr="pulpi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04" y="4214036"/>
            <a:ext cx="2093596" cy="22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0244" y="1224071"/>
            <a:ext cx="16059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/>
              <a:t>2</a:t>
            </a:r>
            <a:r>
              <a:rPr lang="pt-BR" sz="3500" dirty="0" smtClean="0"/>
              <a:t>)</a:t>
            </a:r>
            <a:endParaRPr lang="pt-BR" sz="3500" dirty="0"/>
          </a:p>
        </p:txBody>
      </p:sp>
      <p:sp>
        <p:nvSpPr>
          <p:cNvPr id="47" name="AutoShape 36"/>
          <p:cNvSpPr>
            <a:spLocks noChangeArrowheads="1"/>
          </p:cNvSpPr>
          <p:nvPr/>
        </p:nvSpPr>
        <p:spPr bwMode="auto">
          <a:xfrm>
            <a:off x="1840705" y="1640684"/>
            <a:ext cx="2018348" cy="2384934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C0C0C0"/>
          </a:solidFill>
          <a:ln w="28575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" name="Text Box 33"/>
          <p:cNvSpPr txBox="1">
            <a:spLocks noChangeArrowheads="1"/>
          </p:cNvSpPr>
          <p:nvPr/>
        </p:nvSpPr>
        <p:spPr bwMode="auto">
          <a:xfrm>
            <a:off x="4347525" y="1506609"/>
            <a:ext cx="1352233" cy="177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pt-BR" sz="12000" b="1" dirty="0">
                <a:latin typeface="SPIonic" panose="00000400000000000000" pitchFamily="2" charset="0"/>
              </a:rPr>
              <a:t>Q</a:t>
            </a:r>
            <a:endParaRPr lang="en-US" altLang="pt-BR" sz="12000" dirty="0">
              <a:latin typeface="SPIonic" panose="00000400000000000000" pitchFamily="2" charset="0"/>
            </a:endParaRPr>
          </a:p>
        </p:txBody>
      </p:sp>
      <p:sp>
        <p:nvSpPr>
          <p:cNvPr id="49" name="Text Box 34"/>
          <p:cNvSpPr txBox="1">
            <a:spLocks noChangeArrowheads="1"/>
          </p:cNvSpPr>
          <p:nvPr/>
        </p:nvSpPr>
        <p:spPr bwMode="auto">
          <a:xfrm>
            <a:off x="5857081" y="4779004"/>
            <a:ext cx="2460307" cy="132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pt-BR" sz="7500" b="1" dirty="0" err="1" smtClean="0"/>
              <a:t>Povo</a:t>
            </a:r>
            <a:endParaRPr lang="en-US" altLang="pt-BR" sz="7500" dirty="0"/>
          </a:p>
        </p:txBody>
      </p:sp>
      <p:sp>
        <p:nvSpPr>
          <p:cNvPr id="14" name="AutoShape 60"/>
          <p:cNvSpPr>
            <a:spLocks noChangeArrowheads="1"/>
          </p:cNvSpPr>
          <p:nvPr/>
        </p:nvSpPr>
        <p:spPr bwMode="auto">
          <a:xfrm>
            <a:off x="2712719" y="5019039"/>
            <a:ext cx="3058161" cy="974297"/>
          </a:xfrm>
          <a:prstGeom prst="leftRightArrow">
            <a:avLst>
              <a:gd name="adj1" fmla="val 50000"/>
              <a:gd name="adj2" fmla="val 43864"/>
            </a:avLst>
          </a:prstGeom>
          <a:solidFill>
            <a:srgbClr val="C0C0C0"/>
          </a:solidFill>
          <a:ln w="28575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5" name="Group 14"/>
          <p:cNvGrpSpPr/>
          <p:nvPr/>
        </p:nvGrpSpPr>
        <p:grpSpPr>
          <a:xfrm>
            <a:off x="1690831" y="3739896"/>
            <a:ext cx="6346007" cy="395105"/>
            <a:chOff x="1020271" y="3557246"/>
            <a:chExt cx="6346007" cy="395105"/>
          </a:xfrm>
        </p:grpSpPr>
        <p:sp>
          <p:nvSpPr>
            <p:cNvPr id="16" name="Rectangle 57"/>
            <p:cNvSpPr>
              <a:spLocks noChangeArrowheads="1"/>
            </p:cNvSpPr>
            <p:nvPr/>
          </p:nvSpPr>
          <p:spPr bwMode="auto">
            <a:xfrm rot="2488063" flipH="1">
              <a:off x="1223876" y="3591989"/>
              <a:ext cx="6142402" cy="360362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" name="Rectangle 57"/>
            <p:cNvSpPr>
              <a:spLocks noChangeArrowheads="1"/>
            </p:cNvSpPr>
            <p:nvPr/>
          </p:nvSpPr>
          <p:spPr bwMode="auto">
            <a:xfrm rot="19094209" flipH="1">
              <a:off x="1020271" y="3557246"/>
              <a:ext cx="6142402" cy="360362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11158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Modelos de apresentação de culto.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45" name="Picture 32" descr="pulpi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04" y="4214036"/>
            <a:ext cx="2093596" cy="22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0244" y="1224071"/>
            <a:ext cx="16059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3)</a:t>
            </a:r>
            <a:endParaRPr lang="pt-BR" sz="3500" dirty="0"/>
          </a:p>
        </p:txBody>
      </p:sp>
      <p:sp>
        <p:nvSpPr>
          <p:cNvPr id="46" name="AutoShape 35"/>
          <p:cNvSpPr>
            <a:spLocks noChangeArrowheads="1"/>
          </p:cNvSpPr>
          <p:nvPr/>
        </p:nvSpPr>
        <p:spPr bwMode="auto">
          <a:xfrm>
            <a:off x="2849879" y="4708646"/>
            <a:ext cx="2656841" cy="1466326"/>
          </a:xfrm>
          <a:prstGeom prst="rightArrow">
            <a:avLst>
              <a:gd name="adj1" fmla="val 50000"/>
              <a:gd name="adj2" fmla="val 52819"/>
            </a:avLst>
          </a:prstGeom>
          <a:solidFill>
            <a:srgbClr val="C0C0C0"/>
          </a:solidFill>
          <a:ln w="38100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7" name="AutoShape 36"/>
          <p:cNvSpPr>
            <a:spLocks noChangeArrowheads="1"/>
          </p:cNvSpPr>
          <p:nvPr/>
        </p:nvSpPr>
        <p:spPr bwMode="auto">
          <a:xfrm>
            <a:off x="1840705" y="1640684"/>
            <a:ext cx="2018348" cy="2384934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C0C0C0"/>
          </a:solidFill>
          <a:ln w="28575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" name="Text Box 33"/>
          <p:cNvSpPr txBox="1">
            <a:spLocks noChangeArrowheads="1"/>
          </p:cNvSpPr>
          <p:nvPr/>
        </p:nvSpPr>
        <p:spPr bwMode="auto">
          <a:xfrm>
            <a:off x="4347525" y="1506609"/>
            <a:ext cx="1352233" cy="177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pt-BR" sz="12000" b="1" dirty="0">
                <a:latin typeface="SPIonic" panose="00000400000000000000" pitchFamily="2" charset="0"/>
              </a:rPr>
              <a:t>Q</a:t>
            </a:r>
            <a:endParaRPr lang="en-US" altLang="pt-BR" sz="12000" dirty="0">
              <a:latin typeface="SPIonic" panose="00000400000000000000" pitchFamily="2" charset="0"/>
            </a:endParaRPr>
          </a:p>
        </p:txBody>
      </p:sp>
      <p:sp>
        <p:nvSpPr>
          <p:cNvPr id="49" name="Text Box 34"/>
          <p:cNvSpPr txBox="1">
            <a:spLocks noChangeArrowheads="1"/>
          </p:cNvSpPr>
          <p:nvPr/>
        </p:nvSpPr>
        <p:spPr bwMode="auto">
          <a:xfrm>
            <a:off x="5857081" y="4779004"/>
            <a:ext cx="2460307" cy="132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pt-BR" sz="7500" b="1" dirty="0" err="1" smtClean="0"/>
              <a:t>Povo</a:t>
            </a:r>
            <a:endParaRPr lang="en-US" altLang="pt-BR" sz="75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1690831" y="3739896"/>
            <a:ext cx="6346007" cy="395105"/>
            <a:chOff x="1020271" y="3557246"/>
            <a:chExt cx="6346007" cy="395105"/>
          </a:xfrm>
        </p:grpSpPr>
        <p:sp>
          <p:nvSpPr>
            <p:cNvPr id="15" name="Rectangle 57"/>
            <p:cNvSpPr>
              <a:spLocks noChangeArrowheads="1"/>
            </p:cNvSpPr>
            <p:nvPr/>
          </p:nvSpPr>
          <p:spPr bwMode="auto">
            <a:xfrm rot="2488063" flipH="1">
              <a:off x="1223876" y="3591989"/>
              <a:ext cx="6142402" cy="360362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" name="Rectangle 57"/>
            <p:cNvSpPr>
              <a:spLocks noChangeArrowheads="1"/>
            </p:cNvSpPr>
            <p:nvPr/>
          </p:nvSpPr>
          <p:spPr bwMode="auto">
            <a:xfrm rot="19094209" flipH="1">
              <a:off x="1020271" y="3557246"/>
              <a:ext cx="6142402" cy="360362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1532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Modelos de apresentação de culto.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pic>
        <p:nvPicPr>
          <p:cNvPr id="45" name="Picture 32" descr="pulpi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04" y="4214036"/>
            <a:ext cx="2093596" cy="22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0244" y="1224071"/>
            <a:ext cx="16059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/>
              <a:t>4</a:t>
            </a:r>
            <a:r>
              <a:rPr lang="pt-BR" sz="3500" dirty="0" smtClean="0"/>
              <a:t>)</a:t>
            </a:r>
            <a:endParaRPr lang="pt-BR" sz="3500" dirty="0"/>
          </a:p>
        </p:txBody>
      </p:sp>
      <p:sp>
        <p:nvSpPr>
          <p:cNvPr id="48" name="Text Box 33"/>
          <p:cNvSpPr txBox="1">
            <a:spLocks noChangeArrowheads="1"/>
          </p:cNvSpPr>
          <p:nvPr/>
        </p:nvSpPr>
        <p:spPr bwMode="auto">
          <a:xfrm>
            <a:off x="4347525" y="1506609"/>
            <a:ext cx="1352233" cy="177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pt-BR" sz="12000" b="1" dirty="0">
                <a:latin typeface="SPIonic" panose="00000400000000000000" pitchFamily="2" charset="0"/>
              </a:rPr>
              <a:t>Q</a:t>
            </a:r>
            <a:endParaRPr lang="en-US" altLang="pt-BR" sz="12000" dirty="0">
              <a:latin typeface="SPIonic" panose="00000400000000000000" pitchFamily="2" charset="0"/>
            </a:endParaRPr>
          </a:p>
        </p:txBody>
      </p:sp>
      <p:sp>
        <p:nvSpPr>
          <p:cNvPr id="49" name="Text Box 34"/>
          <p:cNvSpPr txBox="1">
            <a:spLocks noChangeArrowheads="1"/>
          </p:cNvSpPr>
          <p:nvPr/>
        </p:nvSpPr>
        <p:spPr bwMode="auto">
          <a:xfrm>
            <a:off x="6691472" y="4214036"/>
            <a:ext cx="2460307" cy="132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pt-BR" sz="7500" b="1" dirty="0" err="1" smtClean="0"/>
              <a:t>Povo</a:t>
            </a:r>
            <a:endParaRPr lang="en-US" altLang="pt-BR" sz="7500" dirty="0"/>
          </a:p>
        </p:txBody>
      </p:sp>
      <p:sp>
        <p:nvSpPr>
          <p:cNvPr id="14" name="AutoShape 74"/>
          <p:cNvSpPr>
            <a:spLocks noChangeArrowheads="1"/>
          </p:cNvSpPr>
          <p:nvPr/>
        </p:nvSpPr>
        <p:spPr bwMode="auto">
          <a:xfrm>
            <a:off x="3279752" y="3091104"/>
            <a:ext cx="3388382" cy="3375799"/>
          </a:xfrm>
          <a:custGeom>
            <a:avLst/>
            <a:gdLst>
              <a:gd name="G0" fmla="+- 6480 0 0"/>
              <a:gd name="G1" fmla="+- 8640 0 0"/>
              <a:gd name="G2" fmla="+- 4320 0 0"/>
              <a:gd name="G3" fmla="+- 21600 0 6480"/>
              <a:gd name="G4" fmla="+- 21600 0 8640"/>
              <a:gd name="G5" fmla="+- 21600 0 4320"/>
              <a:gd name="G6" fmla="+- 6480 0 10800"/>
              <a:gd name="G7" fmla="+- 8640 0 10800"/>
              <a:gd name="G8" fmla="*/ G7 4320 G6"/>
              <a:gd name="G9" fmla="+- 21600 0 G8"/>
              <a:gd name="T0" fmla="*/ G8 w 21600"/>
              <a:gd name="T1" fmla="*/ G1 h 21600"/>
              <a:gd name="T2" fmla="*/ G9 w 21600"/>
              <a:gd name="T3" fmla="*/ G4 h 2160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T0" t="T1" r="T2" b="T3"/>
            <a:pathLst>
              <a:path w="21600" h="21600">
                <a:moveTo>
                  <a:pt x="10800" y="0"/>
                </a:moveTo>
                <a:lnTo>
                  <a:pt x="6480" y="4320"/>
                </a:lnTo>
                <a:lnTo>
                  <a:pt x="8640" y="4320"/>
                </a:lnTo>
                <a:lnTo>
                  <a:pt x="8640" y="8640"/>
                </a:lnTo>
                <a:lnTo>
                  <a:pt x="4320" y="8640"/>
                </a:lnTo>
                <a:lnTo>
                  <a:pt x="4320" y="6480"/>
                </a:lnTo>
                <a:lnTo>
                  <a:pt x="0" y="10800"/>
                </a:lnTo>
                <a:lnTo>
                  <a:pt x="4320" y="15120"/>
                </a:lnTo>
                <a:lnTo>
                  <a:pt x="4320" y="12960"/>
                </a:lnTo>
                <a:lnTo>
                  <a:pt x="8640" y="12960"/>
                </a:lnTo>
                <a:lnTo>
                  <a:pt x="8640" y="17280"/>
                </a:lnTo>
                <a:lnTo>
                  <a:pt x="6480" y="17280"/>
                </a:lnTo>
                <a:lnTo>
                  <a:pt x="10800" y="21600"/>
                </a:lnTo>
                <a:lnTo>
                  <a:pt x="15120" y="17280"/>
                </a:lnTo>
                <a:lnTo>
                  <a:pt x="12960" y="17280"/>
                </a:lnTo>
                <a:lnTo>
                  <a:pt x="12960" y="12960"/>
                </a:lnTo>
                <a:lnTo>
                  <a:pt x="17280" y="12960"/>
                </a:lnTo>
                <a:lnTo>
                  <a:pt x="17280" y="15120"/>
                </a:lnTo>
                <a:lnTo>
                  <a:pt x="21600" y="10800"/>
                </a:lnTo>
                <a:lnTo>
                  <a:pt x="17280" y="6480"/>
                </a:lnTo>
                <a:lnTo>
                  <a:pt x="17280" y="8640"/>
                </a:lnTo>
                <a:lnTo>
                  <a:pt x="12960" y="8640"/>
                </a:lnTo>
                <a:lnTo>
                  <a:pt x="12960" y="4320"/>
                </a:lnTo>
                <a:lnTo>
                  <a:pt x="15120" y="4320"/>
                </a:lnTo>
                <a:close/>
              </a:path>
            </a:pathLst>
          </a:custGeom>
          <a:solidFill>
            <a:srgbClr val="C0C0C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pic>
        <p:nvPicPr>
          <p:cNvPr id="15" name="Picture 78" descr="vis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582" y="988164"/>
            <a:ext cx="260032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52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Modelos de apresentação de culto.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7840" y="1126758"/>
            <a:ext cx="85242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000000"/>
                </a:solidFill>
                <a:latin typeface="+mj-lt"/>
              </a:rPr>
              <a:t>Gn 4.</a:t>
            </a:r>
          </a:p>
          <a:p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3 Aconteceu 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que no fim de uns tempos trouxe Caim do fruto da terra uma oferta ao SENHOR.</a:t>
            </a:r>
          </a:p>
          <a:p>
            <a:r>
              <a:rPr lang="pt-BR" sz="3200" dirty="0">
                <a:solidFill>
                  <a:srgbClr val="000000"/>
                </a:solidFill>
                <a:latin typeface="+mj-lt"/>
              </a:rPr>
              <a:t>4  Abel, por sua vez, trouxe das primícias do seu rebanho e da gordura deste. Agradou-se o SENHOR de Abel e de sua oferta;</a:t>
            </a:r>
          </a:p>
          <a:p>
            <a:r>
              <a:rPr lang="pt-BR" sz="3200" dirty="0">
                <a:solidFill>
                  <a:srgbClr val="000000"/>
                </a:solidFill>
                <a:latin typeface="+mj-lt"/>
              </a:rPr>
              <a:t>5  ao passo que de Caim e de sua oferta não se agradou. Irou-se, pois, sobremaneira, Caim, e descaiu-lhe o semblante.</a:t>
            </a:r>
          </a:p>
        </p:txBody>
      </p:sp>
    </p:spTree>
    <p:extLst>
      <p:ext uri="{BB962C8B-B14F-4D97-AF65-F5344CB8AC3E}">
        <p14:creationId xmlns:p14="http://schemas.microsoft.com/office/powerpoint/2010/main" val="246482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Modelos de apresentação de culto.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7840" y="1126758"/>
            <a:ext cx="85242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000000"/>
                </a:solidFill>
                <a:latin typeface="+mj-lt"/>
              </a:rPr>
              <a:t>Gn 4.</a:t>
            </a:r>
          </a:p>
          <a:p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3 Aconteceu 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que no fim de uns tempos trouxe Caim do fruto da terra </a:t>
            </a:r>
            <a:r>
              <a:rPr lang="pt-BR" sz="3200" b="1" u="sng" dirty="0">
                <a:solidFill>
                  <a:srgbClr val="C00000"/>
                </a:solidFill>
                <a:latin typeface="+mj-lt"/>
              </a:rPr>
              <a:t>uma oferta ao SENHOR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.</a:t>
            </a:r>
          </a:p>
          <a:p>
            <a:r>
              <a:rPr lang="pt-BR" sz="3200" dirty="0">
                <a:solidFill>
                  <a:srgbClr val="000000"/>
                </a:solidFill>
                <a:latin typeface="+mj-lt"/>
              </a:rPr>
              <a:t>4  Abel, por sua vez, trouxe das primícias do seu rebanho e da gordura deste. Agradou-se o SENHOR de Abel e de sua oferta;</a:t>
            </a:r>
          </a:p>
          <a:p>
            <a:r>
              <a:rPr lang="pt-BR" sz="3200" dirty="0">
                <a:solidFill>
                  <a:srgbClr val="000000"/>
                </a:solidFill>
                <a:latin typeface="+mj-lt"/>
              </a:rPr>
              <a:t>5  ao passo que de Caim e de sua oferta não se agradou. Irou-se, pois, sobremaneira, Caim, e descaiu-lhe o semblante.</a:t>
            </a:r>
          </a:p>
        </p:txBody>
      </p:sp>
    </p:spTree>
    <p:extLst>
      <p:ext uri="{BB962C8B-B14F-4D97-AF65-F5344CB8AC3E}">
        <p14:creationId xmlns:p14="http://schemas.microsoft.com/office/powerpoint/2010/main" val="341340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Modelos de apresentação de culto.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7840" y="1126758"/>
            <a:ext cx="84023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000000"/>
                </a:solidFill>
                <a:latin typeface="+mj-lt"/>
              </a:rPr>
              <a:t>Gn 4.</a:t>
            </a:r>
          </a:p>
          <a:p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3 Aconteceu 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que no fim de uns tempos trouxe Caim do fruto da terra uma oferta ao SENHOR.</a:t>
            </a:r>
          </a:p>
          <a:p>
            <a:r>
              <a:rPr lang="pt-BR" sz="3200" dirty="0">
                <a:solidFill>
                  <a:srgbClr val="000000"/>
                </a:solidFill>
                <a:latin typeface="+mj-lt"/>
              </a:rPr>
              <a:t>4  Abel, por sua vez, trouxe das primícias do seu rebanho e da gordura deste. </a:t>
            </a:r>
            <a:r>
              <a:rPr lang="pt-BR" sz="3200" b="1" dirty="0">
                <a:solidFill>
                  <a:srgbClr val="C00000"/>
                </a:solidFill>
                <a:latin typeface="+mj-lt"/>
              </a:rPr>
              <a:t>Agradou-se o SENHOR de Abel e de sua oferta;</a:t>
            </a:r>
          </a:p>
          <a:p>
            <a:r>
              <a:rPr lang="pt-BR" sz="3200" dirty="0">
                <a:solidFill>
                  <a:srgbClr val="000000"/>
                </a:solidFill>
                <a:latin typeface="+mj-lt"/>
              </a:rPr>
              <a:t>5  ao passo que de Caim e de sua oferta não se agradou. Irou-se, pois, sobremaneira, Caim, e descaiu-lhe o semblante.</a:t>
            </a:r>
          </a:p>
        </p:txBody>
      </p:sp>
    </p:spTree>
    <p:extLst>
      <p:ext uri="{BB962C8B-B14F-4D97-AF65-F5344CB8AC3E}">
        <p14:creationId xmlns:p14="http://schemas.microsoft.com/office/powerpoint/2010/main" val="320723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Modelos de apresentação de culto.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7840" y="1126758"/>
            <a:ext cx="85242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000000"/>
                </a:solidFill>
                <a:latin typeface="+mj-lt"/>
              </a:rPr>
              <a:t>Gn 4.</a:t>
            </a:r>
          </a:p>
          <a:p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3 Aconteceu 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que no fim de uns tempos trouxe Caim do fruto da terra uma oferta ao SENHOR.</a:t>
            </a:r>
          </a:p>
          <a:p>
            <a:r>
              <a:rPr lang="pt-BR" sz="3200" dirty="0">
                <a:solidFill>
                  <a:srgbClr val="000000"/>
                </a:solidFill>
                <a:latin typeface="+mj-lt"/>
              </a:rPr>
              <a:t>4  Abel, por sua vez, trouxe das primícias do seu rebanho e da gordura deste. Agradou-se o SENHOR de Abel e de sua oferta;</a:t>
            </a:r>
          </a:p>
          <a:p>
            <a:r>
              <a:rPr lang="pt-BR" sz="3200" dirty="0">
                <a:solidFill>
                  <a:srgbClr val="000000"/>
                </a:solidFill>
                <a:latin typeface="+mj-lt"/>
              </a:rPr>
              <a:t>5  ao passo que </a:t>
            </a:r>
            <a:r>
              <a:rPr lang="pt-BR" sz="3200" b="1" u="sng" dirty="0">
                <a:solidFill>
                  <a:srgbClr val="C00000"/>
                </a:solidFill>
                <a:latin typeface="+mj-lt"/>
              </a:rPr>
              <a:t>de Caim e de sua oferta não se agradou.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 Irou-se, pois, sobremaneira, Caim, e descaiu-lhe o semblante.</a:t>
            </a:r>
          </a:p>
        </p:txBody>
      </p:sp>
    </p:spTree>
    <p:extLst>
      <p:ext uri="{BB962C8B-B14F-4D97-AF65-F5344CB8AC3E}">
        <p14:creationId xmlns:p14="http://schemas.microsoft.com/office/powerpoint/2010/main" val="187714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Modelos de apresentação de culto.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7840" y="1126758"/>
            <a:ext cx="8442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000000"/>
                </a:solidFill>
                <a:latin typeface="+mj-lt"/>
              </a:rPr>
              <a:t>Gn 4.</a:t>
            </a:r>
          </a:p>
          <a:p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3 Aconteceu 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que no fim de uns tempos </a:t>
            </a:r>
            <a:r>
              <a:rPr lang="pt-BR" sz="3200" b="1" u="sng" dirty="0">
                <a:solidFill>
                  <a:srgbClr val="C00000"/>
                </a:solidFill>
                <a:latin typeface="+mj-lt"/>
              </a:rPr>
              <a:t>trouxe Caim do fruto da terra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 uma oferta ao SENHOR.</a:t>
            </a:r>
          </a:p>
          <a:p>
            <a:r>
              <a:rPr lang="pt-BR" sz="3200" dirty="0">
                <a:solidFill>
                  <a:srgbClr val="000000"/>
                </a:solidFill>
                <a:latin typeface="+mj-lt"/>
              </a:rPr>
              <a:t>4  </a:t>
            </a:r>
            <a:r>
              <a:rPr lang="pt-BR" sz="3200" b="1" u="sng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Abel, por sua vez, trouxe das primícias do seu rebanho e da gordura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 deste. Agradou-se o SENHOR de Abel e de sua oferta;</a:t>
            </a:r>
          </a:p>
          <a:p>
            <a:r>
              <a:rPr lang="pt-BR" sz="3200" dirty="0">
                <a:solidFill>
                  <a:srgbClr val="000000"/>
                </a:solidFill>
                <a:latin typeface="+mj-lt"/>
              </a:rPr>
              <a:t>5  ao passo que de Caim e de sua oferta não se agradou. Irou-se, pois, sobremaneira, Caim, e descaiu-lhe o semblante.</a:t>
            </a:r>
          </a:p>
        </p:txBody>
      </p:sp>
    </p:spTree>
    <p:extLst>
      <p:ext uri="{BB962C8B-B14F-4D97-AF65-F5344CB8AC3E}">
        <p14:creationId xmlns:p14="http://schemas.microsoft.com/office/powerpoint/2010/main" val="71459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Modelos de apresentação de culto.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7840" y="1126758"/>
            <a:ext cx="8442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000000"/>
                </a:solidFill>
                <a:latin typeface="+mj-lt"/>
              </a:rPr>
              <a:t>Rm 12.1</a:t>
            </a:r>
          </a:p>
          <a:p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Rogo-vos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, pois, irmãos, pelas misericórdias de Deus, que apresenteis o vosso corpo por sacrifício vivo, santo e agradável a Deus, que é o vosso culto racional.</a:t>
            </a:r>
          </a:p>
        </p:txBody>
      </p:sp>
    </p:spTree>
    <p:extLst>
      <p:ext uri="{BB962C8B-B14F-4D97-AF65-F5344CB8AC3E}">
        <p14:creationId xmlns:p14="http://schemas.microsoft.com/office/powerpoint/2010/main" val="145807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Modelos de apresentação de culto.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7840" y="1126758"/>
            <a:ext cx="8442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000000"/>
                </a:solidFill>
                <a:latin typeface="+mj-lt"/>
              </a:rPr>
              <a:t>Rm 12.1</a:t>
            </a:r>
          </a:p>
          <a:p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Rogo-vos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, pois, irmãos, pelas misericórdias de Deus, </a:t>
            </a:r>
            <a:r>
              <a:rPr lang="pt-BR" sz="3200" b="1" u="sng" dirty="0">
                <a:solidFill>
                  <a:srgbClr val="C00000"/>
                </a:solidFill>
                <a:latin typeface="+mj-lt"/>
              </a:rPr>
              <a:t>que apresenteis o vosso corpo por sacrifício vivo, santo 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e agradável a Deus, que é o vosso culto racional.</a:t>
            </a:r>
          </a:p>
        </p:txBody>
      </p:sp>
    </p:spTree>
    <p:extLst>
      <p:ext uri="{BB962C8B-B14F-4D97-AF65-F5344CB8AC3E}">
        <p14:creationId xmlns:p14="http://schemas.microsoft.com/office/powerpoint/2010/main" val="95577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Modelos de apresentação de culto.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7840" y="1126758"/>
            <a:ext cx="8442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000000"/>
                </a:solidFill>
                <a:latin typeface="+mj-lt"/>
              </a:rPr>
              <a:t>Rm 12.1</a:t>
            </a:r>
          </a:p>
          <a:p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Rogo-vos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, pois, irmãos, pelas misericórdias de Deus, </a:t>
            </a:r>
            <a:r>
              <a:rPr lang="pt-BR" sz="3200" b="1" u="sng" dirty="0">
                <a:solidFill>
                  <a:srgbClr val="C00000"/>
                </a:solidFill>
                <a:latin typeface="+mj-lt"/>
              </a:rPr>
              <a:t>que apresenteis o vosso corpo por sacrifício vivo, santo 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e agradável a Deus, </a:t>
            </a:r>
            <a:r>
              <a:rPr lang="pt-BR" sz="3200" b="1" u="sng" dirty="0">
                <a:solidFill>
                  <a:srgbClr val="0070C0"/>
                </a:solidFill>
                <a:latin typeface="+mj-lt"/>
              </a:rPr>
              <a:t>que é o vosso culto racional.</a:t>
            </a:r>
          </a:p>
        </p:txBody>
      </p:sp>
    </p:spTree>
    <p:extLst>
      <p:ext uri="{BB962C8B-B14F-4D97-AF65-F5344CB8AC3E}">
        <p14:creationId xmlns:p14="http://schemas.microsoft.com/office/powerpoint/2010/main" val="19339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4- </a:t>
            </a:r>
            <a:r>
              <a:rPr lang="pt-BR" sz="2800" dirty="0" smtClean="0">
                <a:latin typeface="Arial Rounded MT Bold" panose="020F0704030504030204" pitchFamily="34" charset="0"/>
              </a:rPr>
              <a:t>Modelos de apresentação de culto.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7840" y="1126758"/>
            <a:ext cx="8442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000000"/>
                </a:solidFill>
                <a:latin typeface="+mj-lt"/>
              </a:rPr>
              <a:t>Rm 12.1</a:t>
            </a:r>
          </a:p>
          <a:p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Rogo-vos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, pois, irmãos, pelas misericórdias de Deus, que apresenteis o vosso corpo por sacrifício vivo, santo </a:t>
            </a:r>
            <a:r>
              <a:rPr lang="pt-BR" sz="3200" b="1" u="sng" dirty="0">
                <a:solidFill>
                  <a:srgbClr val="C00000"/>
                </a:solidFill>
                <a:latin typeface="+mj-lt"/>
              </a:rPr>
              <a:t>e agradável a Deus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, que é o vosso culto racional.</a:t>
            </a:r>
          </a:p>
        </p:txBody>
      </p:sp>
    </p:spTree>
    <p:extLst>
      <p:ext uri="{BB962C8B-B14F-4D97-AF65-F5344CB8AC3E}">
        <p14:creationId xmlns:p14="http://schemas.microsoft.com/office/powerpoint/2010/main" val="80910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Música como adoração.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7975" y="1325772"/>
            <a:ext cx="7543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Qual o problema com a música e a adoração contemporânea?</a:t>
            </a:r>
            <a:endParaRPr lang="pt-BR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898071" y="2431813"/>
            <a:ext cx="7723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u="sng" dirty="0" smtClean="0">
                <a:solidFill>
                  <a:srgbClr val="C00000"/>
                </a:solidFill>
              </a:rPr>
              <a:t>Foco no homem</a:t>
            </a:r>
            <a:endParaRPr lang="pt-BR" sz="3500" u="sng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20585" y="3283191"/>
            <a:ext cx="772341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 smtClean="0"/>
              <a:t>Problemas/ solução na fé/ ânimo/ autoestima/ vitória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227464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Música como adoração.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7975" y="1325772"/>
            <a:ext cx="7543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Qual o problema com a música e a adoração contemporânea?</a:t>
            </a:r>
            <a:endParaRPr lang="pt-BR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898071" y="2431813"/>
            <a:ext cx="7723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u="sng" dirty="0" smtClean="0">
                <a:solidFill>
                  <a:srgbClr val="C00000"/>
                </a:solidFill>
              </a:rPr>
              <a:t>Foco no homem</a:t>
            </a:r>
            <a:endParaRPr lang="pt-BR" sz="3500" u="sng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5351" y="2959769"/>
            <a:ext cx="7723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u="sng" dirty="0" smtClean="0">
                <a:solidFill>
                  <a:srgbClr val="C00000"/>
                </a:solidFill>
              </a:rPr>
              <a:t>Descompromisso teológico</a:t>
            </a:r>
            <a:endParaRPr lang="pt-BR" sz="3500" u="sng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0585" y="3634255"/>
            <a:ext cx="772341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 smtClean="0"/>
              <a:t>Conteúdo não bíblico/ má hermenêutica/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9138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Música como adoração.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7975" y="1325772"/>
            <a:ext cx="7543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Qual o problema com a música e a adoração contemporânea?</a:t>
            </a:r>
            <a:endParaRPr lang="pt-BR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898071" y="2431813"/>
            <a:ext cx="7723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u="sng" dirty="0" smtClean="0">
                <a:solidFill>
                  <a:srgbClr val="C00000"/>
                </a:solidFill>
              </a:rPr>
              <a:t>Foco no homem</a:t>
            </a:r>
            <a:endParaRPr lang="pt-BR" sz="3500" u="sng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5351" y="2959769"/>
            <a:ext cx="7723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u="sng" dirty="0" smtClean="0">
                <a:solidFill>
                  <a:srgbClr val="C00000"/>
                </a:solidFill>
              </a:rPr>
              <a:t>Descompromisso teológico</a:t>
            </a:r>
            <a:endParaRPr lang="pt-BR" sz="3500" u="sng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5351" y="3555761"/>
            <a:ext cx="7723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u="sng" dirty="0" smtClean="0">
                <a:solidFill>
                  <a:srgbClr val="C00000"/>
                </a:solidFill>
              </a:rPr>
              <a:t>Mal entendimento sobre Deus</a:t>
            </a:r>
            <a:endParaRPr lang="pt-BR" sz="3500" u="sng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20585" y="4230247"/>
            <a:ext cx="77234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 smtClean="0"/>
              <a:t>Chuva/ fogo/ voar/ água</a:t>
            </a:r>
          </a:p>
          <a:p>
            <a:r>
              <a:rPr lang="pt-BR" sz="2500" dirty="0" smtClean="0"/>
              <a:t>Tocar/ sentir/ beijar/ abraçar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261051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Música como adoração.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7975" y="1325772"/>
            <a:ext cx="7543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Qual o problema com a música e a adoração contemporânea?</a:t>
            </a:r>
            <a:endParaRPr lang="pt-BR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898071" y="2431813"/>
            <a:ext cx="7723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u="sng" dirty="0" smtClean="0">
                <a:solidFill>
                  <a:srgbClr val="C00000"/>
                </a:solidFill>
              </a:rPr>
              <a:t>Foco no homem</a:t>
            </a:r>
            <a:endParaRPr lang="pt-BR" sz="3500" u="sng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5351" y="2959769"/>
            <a:ext cx="7723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u="sng" dirty="0" smtClean="0">
                <a:solidFill>
                  <a:srgbClr val="C00000"/>
                </a:solidFill>
              </a:rPr>
              <a:t>Descompromisso teológico</a:t>
            </a:r>
            <a:endParaRPr lang="pt-BR" sz="3500" u="sng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5351" y="3555761"/>
            <a:ext cx="7723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u="sng" dirty="0" smtClean="0">
                <a:solidFill>
                  <a:srgbClr val="C00000"/>
                </a:solidFill>
              </a:rPr>
              <a:t>Mal entendimento sobre Deus</a:t>
            </a:r>
            <a:endParaRPr lang="pt-BR" sz="3500" u="sng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5351" y="4086439"/>
            <a:ext cx="7723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u="sng" dirty="0" smtClean="0">
                <a:solidFill>
                  <a:srgbClr val="C00000"/>
                </a:solidFill>
              </a:rPr>
              <a:t>Alvo nas experiências emocionais</a:t>
            </a:r>
            <a:endParaRPr lang="pt-BR" sz="3500" u="sng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20585" y="4760925"/>
            <a:ext cx="772341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 smtClean="0"/>
              <a:t>Promesssas/ sobrenatural/ apaixonar/ derramar/ subir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397240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Música como adoração.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4929" y="2395525"/>
            <a:ext cx="8899071" cy="13753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A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4929" y="3770863"/>
            <a:ext cx="8899071" cy="14173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B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4928" y="5176156"/>
            <a:ext cx="8899071" cy="16410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C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1116" y="2520001"/>
            <a:ext cx="38208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APROXIMAÇÃO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Comunicação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Celebração	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130" y="3908760"/>
            <a:ext cx="38208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DEDICAÇÃO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Consagração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Entrega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936" y="5380263"/>
            <a:ext cx="47597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RESPOSTA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Deus – profecia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Homem - adoração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1422" y="1210728"/>
            <a:ext cx="215218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/>
              <a:t>DÍZIMO</a:t>
            </a:r>
            <a:endParaRPr lang="pt-BR" sz="45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788102" y="1218280"/>
            <a:ext cx="302486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/>
              <a:t>CONFISSÃO</a:t>
            </a:r>
            <a:endParaRPr lang="pt-BR" sz="45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881003" y="1191466"/>
            <a:ext cx="311604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 smtClean="0"/>
              <a:t>PREGAÇÃO</a:t>
            </a:r>
            <a:endParaRPr lang="pt-BR" sz="4500" b="1" dirty="0"/>
          </a:p>
        </p:txBody>
      </p:sp>
    </p:spTree>
    <p:extLst>
      <p:ext uri="{BB962C8B-B14F-4D97-AF65-F5344CB8AC3E}">
        <p14:creationId xmlns:p14="http://schemas.microsoft.com/office/powerpoint/2010/main" val="1388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L 0.62378 0.45301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81" y="2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27518 0.36297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1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-0.05347 0.61736 " pathEditMode="relative" rAng="0" ptsTypes="AA">
                                      <p:cBhvr>
                                        <p:cTn id="55" dur="1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4" y="30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4" grpId="0"/>
      <p:bldP spid="12" grpId="0"/>
      <p:bldP spid="14" grpId="0"/>
      <p:bldP spid="5" grpId="0"/>
      <p:bldP spid="5" grpId="1"/>
      <p:bldP spid="15" grpId="0"/>
      <p:bldP spid="15" grpId="1"/>
      <p:bldP spid="16" grpId="0"/>
      <p:bldP spid="16" grpId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471353" y="1113935"/>
            <a:ext cx="7493260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800" dirty="0"/>
              <a:t>Cantai Perto está o Senhor  </a:t>
            </a:r>
            <a:endParaRPr lang="pt-BR" altLang="pt-BR" sz="2800" dirty="0" smtClean="0"/>
          </a:p>
          <a:p>
            <a:pPr eaLnBrk="1" hangingPunct="1"/>
            <a:r>
              <a:rPr lang="pt-BR" altLang="pt-BR" sz="2800" dirty="0" smtClean="0"/>
              <a:t>A </a:t>
            </a:r>
            <a:r>
              <a:rPr lang="pt-BR" altLang="pt-BR" sz="2800" dirty="0"/>
              <a:t>ele um templo erguei </a:t>
            </a:r>
          </a:p>
          <a:p>
            <a:pPr eaLnBrk="1" hangingPunct="1"/>
            <a:r>
              <a:rPr lang="pt-BR" altLang="pt-BR" sz="2800" dirty="0"/>
              <a:t>Com louvor, um palácio  </a:t>
            </a:r>
            <a:endParaRPr lang="pt-BR" altLang="pt-BR" sz="2800" dirty="0" smtClean="0"/>
          </a:p>
          <a:p>
            <a:pPr eaLnBrk="1" hangingPunct="1"/>
            <a:r>
              <a:rPr lang="pt-BR" altLang="pt-BR" sz="2800" dirty="0" smtClean="0"/>
              <a:t>Com </a:t>
            </a:r>
            <a:r>
              <a:rPr lang="pt-BR" altLang="pt-BR" sz="2800" dirty="0"/>
              <a:t>graças, um trono</a:t>
            </a:r>
            <a:br>
              <a:rPr lang="pt-BR" altLang="pt-BR" sz="2800" dirty="0"/>
            </a:br>
            <a:r>
              <a:rPr lang="pt-BR" altLang="pt-BR" sz="2800" dirty="0"/>
              <a:t>Feitos ao Reis dos Reis</a:t>
            </a:r>
          </a:p>
          <a:p>
            <a:pPr eaLnBrk="1" hangingPunct="1"/>
            <a:endParaRPr lang="pt-BR" altLang="pt-BR" sz="2800" dirty="0" smtClean="0"/>
          </a:p>
          <a:p>
            <a:pPr eaLnBrk="1" hangingPunct="1"/>
            <a:r>
              <a:rPr lang="pt-BR" altLang="pt-BR" sz="2800" dirty="0" smtClean="0"/>
              <a:t>Cantai </a:t>
            </a:r>
            <a:r>
              <a:rPr lang="pt-BR" altLang="pt-BR" sz="2800" dirty="0"/>
              <a:t>uma canção </a:t>
            </a:r>
            <a:endParaRPr lang="pt-BR" altLang="pt-BR" sz="2800" dirty="0" smtClean="0"/>
          </a:p>
          <a:p>
            <a:pPr eaLnBrk="1" hangingPunct="1"/>
            <a:r>
              <a:rPr lang="pt-BR" altLang="pt-BR" sz="2800" dirty="0" smtClean="0"/>
              <a:t>Eterno </a:t>
            </a:r>
            <a:r>
              <a:rPr lang="pt-BR" altLang="pt-BR" sz="2800" dirty="0"/>
              <a:t>é seu amor</a:t>
            </a:r>
            <a:br>
              <a:rPr lang="pt-BR" altLang="pt-BR" sz="2800" dirty="0"/>
            </a:br>
            <a:r>
              <a:rPr lang="pt-BR" altLang="pt-BR" sz="2800" dirty="0"/>
              <a:t>Quando há louvor  </a:t>
            </a:r>
            <a:endParaRPr lang="pt-BR" altLang="pt-BR" sz="2800" dirty="0" smtClean="0"/>
          </a:p>
          <a:p>
            <a:pPr eaLnBrk="1" hangingPunct="1"/>
            <a:r>
              <a:rPr lang="pt-BR" altLang="pt-BR" sz="2800" dirty="0" smtClean="0"/>
              <a:t>De </a:t>
            </a:r>
            <a:r>
              <a:rPr lang="pt-BR" altLang="pt-BR" sz="2800" dirty="0"/>
              <a:t>glória se enche</a:t>
            </a:r>
            <a:br>
              <a:rPr lang="pt-BR" altLang="pt-BR" sz="2800" dirty="0"/>
            </a:br>
            <a:r>
              <a:rPr lang="pt-BR" altLang="pt-BR" sz="2800" dirty="0"/>
              <a:t>O templo do Senhor Louvai a Deus </a:t>
            </a:r>
            <a:r>
              <a:rPr lang="pt-BR" altLang="pt-BR" sz="2800" dirty="0" smtClean="0"/>
              <a:t>aqui</a:t>
            </a:r>
            <a:endParaRPr lang="pt-BR" altLang="pt-BR" sz="2800" dirty="0"/>
          </a:p>
        </p:txBody>
      </p:sp>
    </p:spTree>
    <p:extLst>
      <p:ext uri="{BB962C8B-B14F-4D97-AF65-F5344CB8AC3E}">
        <p14:creationId xmlns:p14="http://schemas.microsoft.com/office/powerpoint/2010/main" val="365703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Música como adoração.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4929" y="2395525"/>
            <a:ext cx="8899071" cy="13753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A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4929" y="3770863"/>
            <a:ext cx="8899071" cy="14173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B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4928" y="5176156"/>
            <a:ext cx="8899071" cy="16410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C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1116" y="2520001"/>
            <a:ext cx="38208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APROXIMAÇÃO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Comunicação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Celebração	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130" y="3908760"/>
            <a:ext cx="38208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DEDICAÇÃO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Consagração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Entrega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936" y="5380263"/>
            <a:ext cx="47597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RESPOSTA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Deus – profecia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Homem - adoração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43352" y="2793076"/>
            <a:ext cx="29593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Música: </a:t>
            </a:r>
            <a:r>
              <a:rPr lang="pt-BR" sz="3500" dirty="0" smtClean="0">
                <a:solidFill>
                  <a:srgbClr val="C00000"/>
                </a:solidFill>
              </a:rPr>
              <a:t>Cantai</a:t>
            </a:r>
            <a:endParaRPr lang="pt-BR" sz="3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58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79388" y="1155700"/>
            <a:ext cx="8785225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800" dirty="0" smtClean="0"/>
              <a:t>Rendei graças ao Senhor</a:t>
            </a:r>
          </a:p>
          <a:p>
            <a:pPr eaLnBrk="1" hangingPunct="1"/>
            <a:r>
              <a:rPr lang="pt-BR" altLang="pt-BR" sz="2800" dirty="0" smtClean="0"/>
              <a:t>Porque o Senhor é bom</a:t>
            </a:r>
          </a:p>
          <a:p>
            <a:pPr eaLnBrk="1" hangingPunct="1"/>
            <a:r>
              <a:rPr lang="pt-BR" altLang="pt-BR" sz="2800" dirty="0" smtClean="0"/>
              <a:t>Porque a sua misercórida dura para sempre</a:t>
            </a:r>
          </a:p>
          <a:p>
            <a:pPr eaLnBrk="1" hangingPunct="1"/>
            <a:endParaRPr lang="pt-BR" altLang="pt-BR" sz="2800" dirty="0"/>
          </a:p>
          <a:p>
            <a:pPr eaLnBrk="1" hangingPunct="1"/>
            <a:r>
              <a:rPr lang="pt-BR" altLang="pt-BR" sz="2800" dirty="0" smtClean="0"/>
              <a:t>Porque acima dos céus é a sua fidelidade</a:t>
            </a:r>
          </a:p>
          <a:p>
            <a:pPr eaLnBrk="1" hangingPunct="1"/>
            <a:r>
              <a:rPr lang="pt-BR" altLang="pt-BR" sz="2800" dirty="0" smtClean="0"/>
              <a:t>De geração a geração</a:t>
            </a:r>
          </a:p>
          <a:p>
            <a:pPr eaLnBrk="1" hangingPunct="1"/>
            <a:endParaRPr lang="pt-BR" altLang="pt-BR" sz="2800" dirty="0"/>
          </a:p>
          <a:p>
            <a:pPr eaLnBrk="1" hangingPunct="1"/>
            <a:r>
              <a:rPr lang="pt-BR" altLang="pt-BR" sz="2800" dirty="0" smtClean="0"/>
              <a:t>A suas misericórdias subsistem para sempre</a:t>
            </a:r>
          </a:p>
          <a:p>
            <a:pPr eaLnBrk="1" hangingPunct="1"/>
            <a:r>
              <a:rPr lang="pt-BR" altLang="pt-BR" sz="2800" dirty="0" smtClean="0"/>
              <a:t>Pois o Senhor é Deus eterno</a:t>
            </a:r>
            <a:endParaRPr lang="en-US" altLang="pt-BR" sz="2800" dirty="0"/>
          </a:p>
        </p:txBody>
      </p:sp>
    </p:spTree>
    <p:extLst>
      <p:ext uri="{BB962C8B-B14F-4D97-AF65-F5344CB8AC3E}">
        <p14:creationId xmlns:p14="http://schemas.microsoft.com/office/powerpoint/2010/main" val="76825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Música como adoração.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4929" y="2395525"/>
            <a:ext cx="8899071" cy="13753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A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4929" y="3770863"/>
            <a:ext cx="8899071" cy="14173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B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4928" y="5176156"/>
            <a:ext cx="8899071" cy="16410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C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1116" y="2520001"/>
            <a:ext cx="38208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APROXIMAÇÃO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Comunicação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Celebração	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130" y="3908760"/>
            <a:ext cx="38208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DEDICAÇÃO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Consagração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Entrega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936" y="5380263"/>
            <a:ext cx="47597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RESPOSTA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Deus – profecia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Homem - adoração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2792421"/>
            <a:ext cx="43189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Música: </a:t>
            </a:r>
            <a:r>
              <a:rPr lang="pt-BR" sz="3500" dirty="0" smtClean="0">
                <a:solidFill>
                  <a:srgbClr val="C00000"/>
                </a:solidFill>
              </a:rPr>
              <a:t>Rendei graças</a:t>
            </a:r>
            <a:endParaRPr lang="pt-BR" sz="3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93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79388" y="1155700"/>
            <a:ext cx="8785225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sz="2800" dirty="0"/>
              <a:t>Estamos aqui pra Te adorar</a:t>
            </a:r>
            <a:br>
              <a:rPr lang="pt-BR" sz="2800" dirty="0"/>
            </a:br>
            <a:r>
              <a:rPr lang="pt-BR" sz="2800" dirty="0"/>
              <a:t>Em Tua presença pra Te exaltar</a:t>
            </a:r>
            <a:br>
              <a:rPr lang="pt-BR" sz="2800" dirty="0"/>
            </a:br>
            <a:r>
              <a:rPr lang="pt-BR" sz="2800" dirty="0"/>
              <a:t>Nossos olhos contemplam Tua face de amor</a:t>
            </a:r>
            <a:br>
              <a:rPr lang="pt-BR" sz="2800" dirty="0"/>
            </a:br>
            <a:r>
              <a:rPr lang="pt-BR" sz="2800" dirty="0"/>
              <a:t>Tudo o que temos tudo o que somos</a:t>
            </a:r>
            <a:br>
              <a:rPr lang="pt-BR" sz="2800" dirty="0"/>
            </a:br>
            <a:r>
              <a:rPr lang="pt-BR" sz="2800" dirty="0"/>
              <a:t>É teu Senhor</a:t>
            </a:r>
          </a:p>
          <a:p>
            <a:r>
              <a:rPr lang="pt-BR" sz="2800" dirty="0"/>
              <a:t>Nossas vidas estão guardadas em Tuas mãos</a:t>
            </a:r>
            <a:br>
              <a:rPr lang="pt-BR" sz="2800" dirty="0"/>
            </a:br>
            <a:r>
              <a:rPr lang="pt-BR" sz="2800" dirty="0"/>
              <a:t>Estão escondidas no Teu coração</a:t>
            </a:r>
            <a:br>
              <a:rPr lang="pt-BR" sz="2800" dirty="0"/>
            </a:br>
            <a:r>
              <a:rPr lang="pt-BR" sz="2800" dirty="0"/>
              <a:t>Pois somos vaso eleito, sacerdócio real</a:t>
            </a:r>
            <a:br>
              <a:rPr lang="pt-BR" sz="2800" dirty="0"/>
            </a:br>
            <a:r>
              <a:rPr lang="pt-BR" sz="2800" dirty="0"/>
              <a:t>Povo santo de Deus</a:t>
            </a:r>
            <a:br>
              <a:rPr lang="pt-BR" sz="2800" dirty="0"/>
            </a:br>
            <a:r>
              <a:rPr lang="pt-BR" sz="2800" dirty="0"/>
              <a:t>A fim de proclamar</a:t>
            </a:r>
            <a:br>
              <a:rPr lang="pt-BR" sz="2800" dirty="0"/>
            </a:br>
            <a:r>
              <a:rPr lang="pt-BR" sz="2800" dirty="0"/>
              <a:t>Teu reino, óh Senhor!</a:t>
            </a:r>
          </a:p>
        </p:txBody>
      </p:sp>
    </p:spTree>
    <p:extLst>
      <p:ext uri="{BB962C8B-B14F-4D97-AF65-F5344CB8AC3E}">
        <p14:creationId xmlns:p14="http://schemas.microsoft.com/office/powerpoint/2010/main" val="167945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Música como adoração.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4929" y="2395525"/>
            <a:ext cx="8899071" cy="13753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A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4929" y="3770863"/>
            <a:ext cx="8899071" cy="14173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B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4928" y="5176156"/>
            <a:ext cx="8899071" cy="16410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C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1116" y="2520001"/>
            <a:ext cx="38208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APROXIMAÇÃO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Comunicação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Celebração	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130" y="3908760"/>
            <a:ext cx="38208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DEDICAÇÃO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Consagração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Entrega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936" y="5380263"/>
            <a:ext cx="47597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RESPOSTA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Deus – profecia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Homem - adoração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23014" y="3874597"/>
            <a:ext cx="43189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Música: </a:t>
            </a:r>
            <a:r>
              <a:rPr lang="pt-BR" sz="3500" dirty="0" smtClean="0">
                <a:solidFill>
                  <a:srgbClr val="C00000"/>
                </a:solidFill>
              </a:rPr>
              <a:t>Estamos aqui</a:t>
            </a:r>
            <a:endParaRPr lang="pt-BR" sz="3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5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79388" y="1155700"/>
            <a:ext cx="8785225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sz="2800" dirty="0"/>
              <a:t>Sonda-me, Senhor</a:t>
            </a:r>
            <a:br>
              <a:rPr lang="pt-BR" sz="2800" dirty="0"/>
            </a:br>
            <a:r>
              <a:rPr lang="pt-BR" sz="2800" dirty="0"/>
              <a:t>E me conheces</a:t>
            </a:r>
            <a:br>
              <a:rPr lang="pt-BR" sz="2800" dirty="0"/>
            </a:br>
            <a:r>
              <a:rPr lang="pt-BR" sz="2800" dirty="0"/>
              <a:t>Quebranta o meu </a:t>
            </a:r>
            <a:r>
              <a:rPr lang="pt-BR" sz="2800" dirty="0" smtClean="0"/>
              <a:t>coração</a:t>
            </a:r>
          </a:p>
          <a:p>
            <a:r>
              <a:rPr lang="pt-BR" sz="2800" dirty="0"/>
              <a:t/>
            </a:r>
            <a:br>
              <a:rPr lang="pt-BR" sz="2800" dirty="0"/>
            </a:br>
            <a:r>
              <a:rPr lang="pt-BR" sz="2800" dirty="0"/>
              <a:t>Transforma-me conforme a tua palavra</a:t>
            </a:r>
            <a:br>
              <a:rPr lang="pt-BR" sz="2800" dirty="0"/>
            </a:br>
            <a:r>
              <a:rPr lang="pt-BR" sz="2800" dirty="0"/>
              <a:t>E enche-me até que em mim</a:t>
            </a:r>
            <a:br>
              <a:rPr lang="pt-BR" sz="2800" dirty="0"/>
            </a:br>
            <a:r>
              <a:rPr lang="pt-BR" sz="2800" dirty="0"/>
              <a:t>Se ache só a ti, </a:t>
            </a:r>
            <a:r>
              <a:rPr lang="pt-BR" sz="2800" dirty="0" smtClean="0"/>
              <a:t>então</a:t>
            </a:r>
          </a:p>
          <a:p>
            <a:endParaRPr lang="pt-BR" sz="2800" dirty="0"/>
          </a:p>
          <a:p>
            <a:r>
              <a:rPr lang="pt-BR" sz="2800" dirty="0"/>
              <a:t>Usa-me, Senhor</a:t>
            </a:r>
            <a:br>
              <a:rPr lang="pt-BR" sz="2800" dirty="0"/>
            </a:br>
            <a:r>
              <a:rPr lang="pt-BR" sz="2800" dirty="0"/>
              <a:t>Usa-me</a:t>
            </a:r>
          </a:p>
        </p:txBody>
      </p:sp>
    </p:spTree>
    <p:extLst>
      <p:ext uri="{BB962C8B-B14F-4D97-AF65-F5344CB8AC3E}">
        <p14:creationId xmlns:p14="http://schemas.microsoft.com/office/powerpoint/2010/main" val="304963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Música como adoração.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4929" y="2395525"/>
            <a:ext cx="8899071" cy="13753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A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4929" y="3770863"/>
            <a:ext cx="8899071" cy="14173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B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4928" y="5176156"/>
            <a:ext cx="8899071" cy="16410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C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1116" y="2520001"/>
            <a:ext cx="38208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APROXIMAÇÃO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Comunicação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Celebração	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130" y="3908760"/>
            <a:ext cx="38208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DEDICAÇÃO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Consagração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Entrega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936" y="5380263"/>
            <a:ext cx="47597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RESPOSTA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Deus – profecia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Homem - adoração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23014" y="4496855"/>
            <a:ext cx="43189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Música: </a:t>
            </a:r>
            <a:r>
              <a:rPr lang="pt-BR" sz="3500" dirty="0" smtClean="0">
                <a:solidFill>
                  <a:srgbClr val="C00000"/>
                </a:solidFill>
              </a:rPr>
              <a:t>Sonda-me</a:t>
            </a:r>
            <a:endParaRPr lang="pt-BR" sz="3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59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79388" y="1155700"/>
            <a:ext cx="8785225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sz="2800" dirty="0" smtClean="0"/>
              <a:t>Vem </a:t>
            </a:r>
            <a:r>
              <a:rPr lang="pt-BR" sz="2800" dirty="0"/>
              <a:t>com Josué lutar em Jericó</a:t>
            </a:r>
            <a:br>
              <a:rPr lang="pt-BR" sz="2800" dirty="0"/>
            </a:br>
            <a:r>
              <a:rPr lang="pt-BR" sz="2800" dirty="0"/>
              <a:t>Jericó, </a:t>
            </a:r>
            <a:r>
              <a:rPr lang="pt-BR" sz="2800" dirty="0" smtClean="0"/>
              <a:t>Jericó</a:t>
            </a:r>
          </a:p>
          <a:p>
            <a:r>
              <a:rPr lang="pt-BR" sz="2800" dirty="0"/>
              <a:t/>
            </a:r>
            <a:br>
              <a:rPr lang="pt-BR" sz="2800" dirty="0"/>
            </a:br>
            <a:r>
              <a:rPr lang="pt-BR" sz="2800" dirty="0"/>
              <a:t>Vem com Josué lutar em jericó</a:t>
            </a:r>
            <a:br>
              <a:rPr lang="pt-BR" sz="2800" dirty="0"/>
            </a:br>
            <a:r>
              <a:rPr lang="pt-BR" sz="2800" dirty="0"/>
              <a:t>E as muralhas </a:t>
            </a:r>
            <a:r>
              <a:rPr lang="pt-BR" sz="2800" dirty="0" smtClean="0"/>
              <a:t>ruirão</a:t>
            </a:r>
          </a:p>
          <a:p>
            <a:endParaRPr lang="pt-BR" sz="2800" dirty="0"/>
          </a:p>
          <a:p>
            <a:r>
              <a:rPr lang="pt-BR" sz="2800" dirty="0"/>
              <a:t>Vem com Josué lutar em jerico</a:t>
            </a:r>
            <a:br>
              <a:rPr lang="pt-BR" sz="2800" dirty="0"/>
            </a:br>
            <a:r>
              <a:rPr lang="pt-BR" sz="2800" dirty="0"/>
              <a:t>Jerico, </a:t>
            </a:r>
            <a:r>
              <a:rPr lang="pt-BR" sz="2800" dirty="0" smtClean="0"/>
              <a:t>Jerico</a:t>
            </a:r>
          </a:p>
          <a:p>
            <a:r>
              <a:rPr lang="pt-BR" sz="2800" dirty="0"/>
              <a:t/>
            </a:r>
            <a:br>
              <a:rPr lang="pt-BR" sz="2800" dirty="0"/>
            </a:br>
            <a:r>
              <a:rPr lang="pt-BR" sz="2800" dirty="0"/>
              <a:t>Vem com Josué lutar em jerico</a:t>
            </a:r>
            <a:br>
              <a:rPr lang="pt-BR" sz="2800" dirty="0"/>
            </a:br>
            <a:r>
              <a:rPr lang="pt-BR" sz="2800" dirty="0"/>
              <a:t>E as muralhas ruirão</a:t>
            </a:r>
          </a:p>
        </p:txBody>
      </p:sp>
    </p:spTree>
    <p:extLst>
      <p:ext uri="{BB962C8B-B14F-4D97-AF65-F5344CB8AC3E}">
        <p14:creationId xmlns:p14="http://schemas.microsoft.com/office/powerpoint/2010/main" val="25948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5- </a:t>
            </a:r>
            <a:r>
              <a:rPr lang="pt-BR" sz="2800" dirty="0" smtClean="0">
                <a:latin typeface="Arial Rounded MT Bold" panose="020F0704030504030204" pitchFamily="34" charset="0"/>
              </a:rPr>
              <a:t>Música como adoração.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4929" y="2395525"/>
            <a:ext cx="8899071" cy="13753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A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4929" y="3770863"/>
            <a:ext cx="8899071" cy="14173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B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4928" y="5176156"/>
            <a:ext cx="8899071" cy="16410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500" dirty="0" smtClean="0">
                <a:solidFill>
                  <a:schemeClr val="tx1"/>
                </a:solidFill>
              </a:rPr>
              <a:t>C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1116" y="2520001"/>
            <a:ext cx="38208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APROXIMAÇÃO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Comunicação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Celebração	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130" y="3908760"/>
            <a:ext cx="38208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DEDICAÇÃO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Consagração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Entrega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936" y="5380263"/>
            <a:ext cx="47597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/>
              <a:t>RESPOSTA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Deus – profecia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500" b="1" dirty="0" smtClean="0"/>
              <a:t>Homem - adoração	</a:t>
            </a:r>
          </a:p>
        </p:txBody>
      </p:sp>
    </p:spTree>
    <p:extLst>
      <p:ext uri="{BB962C8B-B14F-4D97-AF65-F5344CB8AC3E}">
        <p14:creationId xmlns:p14="http://schemas.microsoft.com/office/powerpoint/2010/main" val="285964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Questões envonvendo música e adoração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7975" y="1325772"/>
            <a:ext cx="754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Atos racionais.</a:t>
            </a:r>
            <a:endParaRPr lang="pt-BR" sz="3500" dirty="0"/>
          </a:p>
        </p:txBody>
      </p:sp>
      <p:sp>
        <p:nvSpPr>
          <p:cNvPr id="25" name="Rectangle 24"/>
          <p:cNvSpPr/>
          <p:nvPr/>
        </p:nvSpPr>
        <p:spPr>
          <a:xfrm>
            <a:off x="447947" y="2275340"/>
            <a:ext cx="8442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000000"/>
                </a:solidFill>
                <a:latin typeface="+mj-lt"/>
              </a:rPr>
              <a:t>Rm 12.1</a:t>
            </a:r>
          </a:p>
          <a:p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Rogo-vos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, pois, irmãos, pelas misericórdias de Deus, que apresenteis o vosso corpo por sacrifício vivo, santo e agradável a Deus, que é o vosso culto racional.</a:t>
            </a:r>
          </a:p>
        </p:txBody>
      </p:sp>
    </p:spTree>
    <p:extLst>
      <p:ext uri="{BB962C8B-B14F-4D97-AF65-F5344CB8AC3E}">
        <p14:creationId xmlns:p14="http://schemas.microsoft.com/office/powerpoint/2010/main" val="4871014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Questões envonvendo música e adoração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7975" y="1325772"/>
            <a:ext cx="754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Atos racionais.</a:t>
            </a:r>
            <a:endParaRPr lang="pt-BR" sz="3500" dirty="0"/>
          </a:p>
        </p:txBody>
      </p:sp>
      <p:sp>
        <p:nvSpPr>
          <p:cNvPr id="25" name="Rectangle 24"/>
          <p:cNvSpPr/>
          <p:nvPr/>
        </p:nvSpPr>
        <p:spPr>
          <a:xfrm>
            <a:off x="447947" y="2275340"/>
            <a:ext cx="8442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000000"/>
                </a:solidFill>
                <a:latin typeface="+mj-lt"/>
              </a:rPr>
              <a:t>Rm 12.1</a:t>
            </a:r>
          </a:p>
          <a:p>
            <a:r>
              <a:rPr lang="pt-BR" sz="3200" dirty="0" smtClean="0">
                <a:solidFill>
                  <a:srgbClr val="000000"/>
                </a:solidFill>
                <a:latin typeface="+mj-lt"/>
              </a:rPr>
              <a:t>Rogo-vos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, pois, irmãos, pelas misericórdias de Deus, que apresenteis o vosso corpo por sacrifício vivo, santo e </a:t>
            </a:r>
            <a:r>
              <a:rPr lang="pt-BR" sz="3200" b="1" u="sng" dirty="0">
                <a:solidFill>
                  <a:srgbClr val="C00000"/>
                </a:solidFill>
                <a:latin typeface="+mj-lt"/>
              </a:rPr>
              <a:t>agradável a Deus</a:t>
            </a:r>
            <a:r>
              <a:rPr lang="pt-BR" sz="3200" dirty="0">
                <a:solidFill>
                  <a:srgbClr val="000000"/>
                </a:solidFill>
                <a:latin typeface="+mj-lt"/>
              </a:rPr>
              <a:t>, que é o vosso </a:t>
            </a:r>
            <a:r>
              <a:rPr lang="pt-BR" sz="3200" b="1" u="sng" dirty="0">
                <a:solidFill>
                  <a:srgbClr val="C00000"/>
                </a:solidFill>
                <a:latin typeface="+mj-lt"/>
              </a:rPr>
              <a:t>culto racional.</a:t>
            </a:r>
          </a:p>
        </p:txBody>
      </p:sp>
    </p:spTree>
    <p:extLst>
      <p:ext uri="{BB962C8B-B14F-4D97-AF65-F5344CB8AC3E}">
        <p14:creationId xmlns:p14="http://schemas.microsoft.com/office/powerpoint/2010/main" val="107532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Questões envonvendo música e adoração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7975" y="1325772"/>
            <a:ext cx="754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Atos racionais.</a:t>
            </a:r>
            <a:endParaRPr lang="pt-BR" sz="3500" dirty="0"/>
          </a:p>
        </p:txBody>
      </p:sp>
      <p:pic>
        <p:nvPicPr>
          <p:cNvPr id="1028" name="Picture 4" descr="http://blog.cancaonova.com/padreanderson/files/2009/05/worshipcolo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21" y="842753"/>
            <a:ext cx="2448773" cy="338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3.bp.blogspot.com/-D9sqK3OsSNc/TfYEh-DCfoI/AAAAAAAABRw/Yxj2KxfQLvI/s1600/pessoas+orar+JOELHO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311" y="4330103"/>
            <a:ext cx="3029690" cy="252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51114" y="3048330"/>
            <a:ext cx="52333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</a:rPr>
              <a:t>Ato religioso ou manifestação de humilhação? </a:t>
            </a:r>
            <a:endParaRPr lang="pt-BR" sz="42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1115" y="2393745"/>
            <a:ext cx="34861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u="sng" dirty="0" smtClean="0"/>
              <a:t>Por que ajoelhar?</a:t>
            </a:r>
            <a:endParaRPr lang="pt-BR" sz="3500" u="sng" dirty="0"/>
          </a:p>
        </p:txBody>
      </p:sp>
    </p:spTree>
    <p:extLst>
      <p:ext uri="{BB962C8B-B14F-4D97-AF65-F5344CB8AC3E}">
        <p14:creationId xmlns:p14="http://schemas.microsoft.com/office/powerpoint/2010/main" val="295287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Questões envonvendo música e adoração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7975" y="1325772"/>
            <a:ext cx="754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Atos racionais.</a:t>
            </a:r>
            <a:endParaRPr lang="pt-BR" sz="3500" dirty="0"/>
          </a:p>
        </p:txBody>
      </p:sp>
      <p:pic>
        <p:nvPicPr>
          <p:cNvPr id="1030" name="Picture 6" descr="http://static.minilua.com/wp-content/uploads/2012/11/levante-as-maos-santa-rita-hoj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354" y="4337484"/>
            <a:ext cx="5996646" cy="252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51114" y="2393745"/>
            <a:ext cx="54210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u="sng" dirty="0" smtClean="0"/>
              <a:t>Por que levantar as mãos?</a:t>
            </a:r>
            <a:endParaRPr lang="pt-BR" sz="3500" u="sng" dirty="0"/>
          </a:p>
        </p:txBody>
      </p:sp>
      <p:sp>
        <p:nvSpPr>
          <p:cNvPr id="15" name="TextBox 14"/>
          <p:cNvSpPr txBox="1"/>
          <p:nvPr/>
        </p:nvSpPr>
        <p:spPr>
          <a:xfrm>
            <a:off x="751114" y="3048330"/>
            <a:ext cx="83928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</a:rPr>
              <a:t>Ato religioso ou expressão de gratidão? </a:t>
            </a:r>
            <a:endParaRPr lang="pt-BR" sz="4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84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Questões envonvendo música e adoração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7975" y="1325772"/>
            <a:ext cx="754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Atos racionais.</a:t>
            </a:r>
            <a:endParaRPr lang="pt-BR" sz="3500" dirty="0"/>
          </a:p>
        </p:txBody>
      </p:sp>
      <p:pic>
        <p:nvPicPr>
          <p:cNvPr id="1032" name="Picture 8" descr="http://corazon.blogia.com/upload/lagrim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986" y="3628209"/>
            <a:ext cx="3380014" cy="322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51115" y="2393745"/>
            <a:ext cx="47597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u="sng" dirty="0" smtClean="0"/>
              <a:t>Chorar enquanto canta?</a:t>
            </a:r>
            <a:endParaRPr lang="pt-BR" sz="3500" u="sng" dirty="0"/>
          </a:p>
        </p:txBody>
      </p:sp>
      <p:sp>
        <p:nvSpPr>
          <p:cNvPr id="12" name="TextBox 11"/>
          <p:cNvSpPr txBox="1"/>
          <p:nvPr/>
        </p:nvSpPr>
        <p:spPr>
          <a:xfrm>
            <a:off x="374432" y="3276036"/>
            <a:ext cx="52099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rgbClr val="C00000"/>
                </a:solidFill>
              </a:rPr>
              <a:t>Apenas envolvimento emocional ou profunda reflexão? </a:t>
            </a:r>
            <a:endParaRPr lang="pt-BR" sz="4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92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Questões envonvendo música e adoração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975" y="1325772"/>
            <a:ext cx="754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Músicas para o culto.</a:t>
            </a:r>
            <a:endParaRPr lang="pt-BR" sz="3500" dirty="0"/>
          </a:p>
        </p:txBody>
      </p:sp>
      <p:sp>
        <p:nvSpPr>
          <p:cNvPr id="10" name="TextBox 9"/>
          <p:cNvSpPr txBox="1"/>
          <p:nvPr/>
        </p:nvSpPr>
        <p:spPr>
          <a:xfrm>
            <a:off x="1477735" y="2015748"/>
            <a:ext cx="647315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solidFill>
                  <a:srgbClr val="C00000"/>
                </a:solidFill>
              </a:rPr>
              <a:t>- Música como arte = expressão cultural</a:t>
            </a:r>
            <a:endParaRPr lang="pt-BR" sz="2900" i="1" dirty="0">
              <a:solidFill>
                <a:srgbClr val="C00000"/>
              </a:solidFill>
            </a:endParaRPr>
          </a:p>
        </p:txBody>
      </p:sp>
      <p:pic>
        <p:nvPicPr>
          <p:cNvPr id="2052" name="Picture 4" descr="http://ave.dee.isep.ipp.pt/%7Embm/images/pess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284" y="4492385"/>
            <a:ext cx="2247900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3.bp.blogspot.com/-lJdakVX0Hus/VQXMcY1BdVI/AAAAAAAAD_M/Bd5Kc58sKYI/s1600/musica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001" y="3536962"/>
            <a:ext cx="5114925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996184" y="2759761"/>
            <a:ext cx="514781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i="1" u="sng" dirty="0" smtClean="0"/>
              <a:t>Poesia, musicalização = cantar</a:t>
            </a:r>
            <a:endParaRPr lang="pt-BR" sz="2900" i="1" u="sng" dirty="0"/>
          </a:p>
        </p:txBody>
      </p:sp>
      <p:sp>
        <p:nvSpPr>
          <p:cNvPr id="3" name="Cloud Callout 2"/>
          <p:cNvSpPr/>
          <p:nvPr/>
        </p:nvSpPr>
        <p:spPr>
          <a:xfrm flipH="1">
            <a:off x="0" y="2493198"/>
            <a:ext cx="3071728" cy="1743379"/>
          </a:xfrm>
          <a:prstGeom prst="cloudCallout">
            <a:avLst>
              <a:gd name="adj1" fmla="val -30667"/>
              <a:gd name="adj2" fmla="val 7186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Picture 2" descr="http://1.bp.blogspot.com/_HnNzKvD7V_g/R5xri8cLtJI/AAAAAAAAAGY/hs4JCRoUge0/s200/libro_lapiz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8472" y="2667091"/>
            <a:ext cx="1494783" cy="125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996184" y="5027742"/>
            <a:ext cx="514781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i="1" u="sng" dirty="0" smtClean="0"/>
              <a:t>Não precisa ser verdade.</a:t>
            </a:r>
            <a:endParaRPr lang="pt-BR" sz="2900" i="1" u="sng" dirty="0"/>
          </a:p>
        </p:txBody>
      </p:sp>
    </p:spTree>
    <p:extLst>
      <p:ext uri="{BB962C8B-B14F-4D97-AF65-F5344CB8AC3E}">
        <p14:creationId xmlns:p14="http://schemas.microsoft.com/office/powerpoint/2010/main" val="387137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5" grpId="0"/>
      <p:bldP spid="3" grpId="0" animBg="1"/>
      <p:bldP spid="19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Questões envonvendo música e adoração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975" y="1325772"/>
            <a:ext cx="754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Músicas para o culto.</a:t>
            </a:r>
            <a:endParaRPr lang="pt-BR" sz="3500" dirty="0"/>
          </a:p>
        </p:txBody>
      </p:sp>
      <p:sp>
        <p:nvSpPr>
          <p:cNvPr id="10" name="TextBox 9"/>
          <p:cNvSpPr txBox="1"/>
          <p:nvPr/>
        </p:nvSpPr>
        <p:spPr>
          <a:xfrm>
            <a:off x="1477735" y="2015748"/>
            <a:ext cx="647315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solidFill>
                  <a:srgbClr val="C00000"/>
                </a:solidFill>
              </a:rPr>
              <a:t>- Música como arte = expressão cultural</a:t>
            </a:r>
            <a:endParaRPr lang="pt-BR" sz="2900" i="1" dirty="0">
              <a:solidFill>
                <a:srgbClr val="C00000"/>
              </a:solidFill>
            </a:endParaRPr>
          </a:p>
        </p:txBody>
      </p:sp>
      <p:pic>
        <p:nvPicPr>
          <p:cNvPr id="2052" name="Picture 4" descr="http://ave.dee.isep.ipp.pt/%7Embm/images/pess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284" y="4492385"/>
            <a:ext cx="2247900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loud Callout 2"/>
          <p:cNvSpPr/>
          <p:nvPr/>
        </p:nvSpPr>
        <p:spPr>
          <a:xfrm flipH="1">
            <a:off x="0" y="2493198"/>
            <a:ext cx="3071728" cy="1743379"/>
          </a:xfrm>
          <a:prstGeom prst="cloudCallout">
            <a:avLst>
              <a:gd name="adj1" fmla="val -30667"/>
              <a:gd name="adj2" fmla="val 7186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Picture 2" descr="http://1.bp.blogspot.com/_HnNzKvD7V_g/R5xri8cLtJI/AAAAAAAAAGY/hs4JCRoUge0/s200/libro_lapiz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8472" y="2667091"/>
            <a:ext cx="1494783" cy="125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456667" y="2900533"/>
            <a:ext cx="56873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O cristão pode fazer arte?</a:t>
            </a:r>
            <a:endParaRPr lang="pt-BR" sz="3500" dirty="0"/>
          </a:p>
        </p:txBody>
      </p:sp>
      <p:sp>
        <p:nvSpPr>
          <p:cNvPr id="17" name="TextBox 16"/>
          <p:cNvSpPr txBox="1"/>
          <p:nvPr/>
        </p:nvSpPr>
        <p:spPr>
          <a:xfrm>
            <a:off x="3639002" y="4236577"/>
            <a:ext cx="53226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</a:rPr>
              <a:t>DEVE</a:t>
            </a:r>
            <a:endParaRPr lang="pt-BR" sz="35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790015" y="2505371"/>
            <a:ext cx="2731712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296280" y="2583330"/>
            <a:ext cx="32599" cy="1501793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04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Questões envonvendo música e adoração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975" y="1325772"/>
            <a:ext cx="754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Músicas para o culto.</a:t>
            </a:r>
            <a:endParaRPr lang="pt-BR" sz="3500" dirty="0"/>
          </a:p>
        </p:txBody>
      </p:sp>
      <p:sp>
        <p:nvSpPr>
          <p:cNvPr id="10" name="TextBox 9"/>
          <p:cNvSpPr txBox="1"/>
          <p:nvPr/>
        </p:nvSpPr>
        <p:spPr>
          <a:xfrm>
            <a:off x="1477735" y="2015748"/>
            <a:ext cx="647315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solidFill>
                  <a:srgbClr val="C00000"/>
                </a:solidFill>
              </a:rPr>
              <a:t>- Arte como expressão de adoração.</a:t>
            </a:r>
            <a:endParaRPr lang="pt-BR" sz="2900" i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http://www.grupogea.org.br/imagens/pessoa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593725"/>
            <a:ext cx="252412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ave.dee.isep.ipp.pt/%7Embm/images/pessoa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284" y="4492385"/>
            <a:ext cx="2247900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loud Callout 14"/>
          <p:cNvSpPr/>
          <p:nvPr/>
        </p:nvSpPr>
        <p:spPr>
          <a:xfrm flipH="1">
            <a:off x="0" y="2493198"/>
            <a:ext cx="3071728" cy="1743379"/>
          </a:xfrm>
          <a:prstGeom prst="cloudCallout">
            <a:avLst>
              <a:gd name="adj1" fmla="val -30667"/>
              <a:gd name="adj2" fmla="val 7186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Picture 2" descr="http://1.bp.blogspot.com/_HnNzKvD7V_g/R5xri8cLtJI/AAAAAAAAAGY/hs4JCRoUge0/s200/libro_lapiz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8472" y="2667091"/>
            <a:ext cx="1494783" cy="125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996184" y="2759761"/>
            <a:ext cx="514781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i="1" u="sng" dirty="0" smtClean="0"/>
              <a:t>Comunicação = expressão</a:t>
            </a:r>
            <a:endParaRPr lang="pt-BR" sz="2900" i="1" u="sng" dirty="0"/>
          </a:p>
        </p:txBody>
      </p:sp>
      <p:pic>
        <p:nvPicPr>
          <p:cNvPr id="18" name="Picture 6" descr="http://3.bp.blogspot.com/-lJdakVX0Hus/VQXMcY1BdVI/AAAAAAAAD_M/Bd5Kc58sKYI/s1600/musica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001" y="3536962"/>
            <a:ext cx="5114925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996184" y="5027742"/>
            <a:ext cx="514781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i="1" u="sng" dirty="0" smtClean="0"/>
              <a:t>Necessita ser verdade</a:t>
            </a:r>
            <a:endParaRPr lang="pt-BR" sz="2900" i="1" u="sng" dirty="0"/>
          </a:p>
        </p:txBody>
      </p:sp>
    </p:spTree>
    <p:extLst>
      <p:ext uri="{BB962C8B-B14F-4D97-AF65-F5344CB8AC3E}">
        <p14:creationId xmlns:p14="http://schemas.microsoft.com/office/powerpoint/2010/main" val="11513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 animBg="1"/>
      <p:bldP spid="17" grpId="0"/>
      <p:bldP spid="19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Questões envonvendo música e adoração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975" y="1325772"/>
            <a:ext cx="754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Músicas para o culto.</a:t>
            </a:r>
            <a:endParaRPr lang="pt-BR" sz="3500" dirty="0"/>
          </a:p>
        </p:txBody>
      </p:sp>
      <p:sp>
        <p:nvSpPr>
          <p:cNvPr id="10" name="TextBox 9"/>
          <p:cNvSpPr txBox="1"/>
          <p:nvPr/>
        </p:nvSpPr>
        <p:spPr>
          <a:xfrm>
            <a:off x="1477735" y="2015748"/>
            <a:ext cx="647315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solidFill>
                  <a:srgbClr val="C00000"/>
                </a:solidFill>
              </a:rPr>
              <a:t>- Arte como expressão de adoração.</a:t>
            </a:r>
            <a:endParaRPr lang="pt-BR" sz="2900" i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http://www.grupogea.org.br/imagens/pessoa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593725"/>
            <a:ext cx="252412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ave.dee.isep.ipp.pt/%7Embm/images/pessoa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284" y="4492385"/>
            <a:ext cx="2247900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loud Callout 14"/>
          <p:cNvSpPr/>
          <p:nvPr/>
        </p:nvSpPr>
        <p:spPr>
          <a:xfrm flipH="1">
            <a:off x="0" y="2493198"/>
            <a:ext cx="3071728" cy="1743379"/>
          </a:xfrm>
          <a:prstGeom prst="cloudCallout">
            <a:avLst>
              <a:gd name="adj1" fmla="val -30667"/>
              <a:gd name="adj2" fmla="val 7186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Picture 2" descr="http://1.bp.blogspot.com/_HnNzKvD7V_g/R5xri8cLtJI/AAAAAAAAAGY/hs4JCRoUge0/s200/libro_lapiz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8472" y="2667091"/>
            <a:ext cx="1494783" cy="125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079875" y="2927935"/>
            <a:ext cx="506412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i="1" u="sng" dirty="0" smtClean="0"/>
              <a:t>Testemunho - Exclusivo</a:t>
            </a:r>
            <a:endParaRPr lang="pt-BR" sz="2900" i="1" u="sng" dirty="0"/>
          </a:p>
        </p:txBody>
      </p:sp>
      <p:sp>
        <p:nvSpPr>
          <p:cNvPr id="21" name="TextBox 20"/>
          <p:cNvSpPr txBox="1"/>
          <p:nvPr/>
        </p:nvSpPr>
        <p:spPr>
          <a:xfrm>
            <a:off x="4079875" y="4044345"/>
            <a:ext cx="506412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i="1" u="sng" dirty="0" smtClean="0"/>
              <a:t>Não é arte</a:t>
            </a:r>
            <a:endParaRPr lang="pt-BR" sz="2900" i="1" u="sng" dirty="0"/>
          </a:p>
        </p:txBody>
      </p:sp>
    </p:spTree>
    <p:extLst>
      <p:ext uri="{BB962C8B-B14F-4D97-AF65-F5344CB8AC3E}">
        <p14:creationId xmlns:p14="http://schemas.microsoft.com/office/powerpoint/2010/main" val="362665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Questões envonvendo música e adoração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975" y="1325772"/>
            <a:ext cx="754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Músicas para o culto.</a:t>
            </a:r>
            <a:endParaRPr lang="pt-BR" sz="3500" dirty="0"/>
          </a:p>
        </p:txBody>
      </p:sp>
      <p:pic>
        <p:nvPicPr>
          <p:cNvPr id="2052" name="Picture 4" descr="http://ave.dee.isep.ipp.pt/%7Embm/images/pess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284" y="4492385"/>
            <a:ext cx="2247900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loud Callout 2"/>
          <p:cNvSpPr/>
          <p:nvPr/>
        </p:nvSpPr>
        <p:spPr>
          <a:xfrm flipH="1">
            <a:off x="0" y="2493198"/>
            <a:ext cx="3071728" cy="1743379"/>
          </a:xfrm>
          <a:prstGeom prst="cloudCallout">
            <a:avLst>
              <a:gd name="adj1" fmla="val -30667"/>
              <a:gd name="adj2" fmla="val 7186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Picture 2" descr="http://1.bp.blogspot.com/_HnNzKvD7V_g/R5xri8cLtJI/AAAAAAAAAGY/hs4JCRoUge0/s200/libro_lapiz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8472" y="2667091"/>
            <a:ext cx="1494783" cy="125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071727" y="2426168"/>
            <a:ext cx="6473153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solidFill>
                  <a:srgbClr val="C00000"/>
                </a:solidFill>
              </a:rPr>
              <a:t>Música como arte = expressão cultural</a:t>
            </a:r>
          </a:p>
          <a:p>
            <a:r>
              <a:rPr lang="pt-BR" sz="2900" i="1" dirty="0" smtClean="0">
                <a:solidFill>
                  <a:srgbClr val="C00000"/>
                </a:solidFill>
              </a:rPr>
              <a:t>			+</a:t>
            </a:r>
          </a:p>
          <a:p>
            <a:r>
              <a:rPr lang="pt-BR" sz="2900" i="1" dirty="0">
                <a:solidFill>
                  <a:srgbClr val="C00000"/>
                </a:solidFill>
              </a:rPr>
              <a:t>Arte como expressão de </a:t>
            </a:r>
            <a:r>
              <a:rPr lang="pt-BR" sz="2900" i="1" dirty="0" smtClean="0">
                <a:solidFill>
                  <a:srgbClr val="C00000"/>
                </a:solidFill>
              </a:rPr>
              <a:t>adoração</a:t>
            </a:r>
          </a:p>
          <a:p>
            <a:r>
              <a:rPr lang="pt-BR" sz="2900" i="1" dirty="0" smtClean="0">
                <a:solidFill>
                  <a:srgbClr val="C00000"/>
                </a:solidFill>
              </a:rPr>
              <a:t>			=</a:t>
            </a:r>
          </a:p>
          <a:p>
            <a:endParaRPr lang="pt-BR" sz="2900" i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79875" y="4624009"/>
            <a:ext cx="506412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i="1" u="sng" dirty="0" smtClean="0"/>
              <a:t>Mundanismo</a:t>
            </a:r>
            <a:endParaRPr lang="pt-BR" sz="2900" i="1" u="sng" dirty="0"/>
          </a:p>
        </p:txBody>
      </p:sp>
    </p:spTree>
    <p:extLst>
      <p:ext uri="{BB962C8B-B14F-4D97-AF65-F5344CB8AC3E}">
        <p14:creationId xmlns:p14="http://schemas.microsoft.com/office/powerpoint/2010/main" val="170089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Questões envonvendo música e adoração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975" y="1325772"/>
            <a:ext cx="754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Músicas para o culto.</a:t>
            </a:r>
            <a:endParaRPr lang="pt-BR" sz="3500" dirty="0"/>
          </a:p>
        </p:txBody>
      </p:sp>
      <p:pic>
        <p:nvPicPr>
          <p:cNvPr id="2052" name="Picture 4" descr="http://ave.dee.isep.ipp.pt/%7Embm/images/pess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284" y="4492385"/>
            <a:ext cx="2247900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loud Callout 2"/>
          <p:cNvSpPr/>
          <p:nvPr/>
        </p:nvSpPr>
        <p:spPr>
          <a:xfrm flipH="1">
            <a:off x="0" y="2493198"/>
            <a:ext cx="3071728" cy="1743379"/>
          </a:xfrm>
          <a:prstGeom prst="cloudCallout">
            <a:avLst>
              <a:gd name="adj1" fmla="val -30667"/>
              <a:gd name="adj2" fmla="val 7186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Picture 2" descr="http://1.bp.blogspot.com/_HnNzKvD7V_g/R5xri8cLtJI/AAAAAAAAAGY/hs4JCRoUge0/s200/libro_lapiz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8472" y="2667091"/>
            <a:ext cx="1494783" cy="125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458467" y="1850798"/>
            <a:ext cx="543243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 smtClean="0">
                <a:latin typeface="+mj-lt"/>
              </a:rPr>
              <a:t>Ez 22.26  </a:t>
            </a:r>
            <a:r>
              <a:rPr lang="pt-BR" sz="3200" dirty="0">
                <a:latin typeface="+mj-lt"/>
              </a:rPr>
              <a:t>Os seus sacerdotes transgridem a minha lei e profanam as minhas coisas santas; entre o santo e o profano, não fazem diferença, nem discernem o imundo do limpo e dos meus sábados escondem os olhos; e, assim, sou profanado no meio deles.</a:t>
            </a:r>
          </a:p>
        </p:txBody>
      </p:sp>
    </p:spTree>
    <p:extLst>
      <p:ext uri="{BB962C8B-B14F-4D97-AF65-F5344CB8AC3E}">
        <p14:creationId xmlns:p14="http://schemas.microsoft.com/office/powerpoint/2010/main" val="213021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Questões envonvendo música e adoração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975" y="1325772"/>
            <a:ext cx="754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Adoração no culto.</a:t>
            </a:r>
            <a:endParaRPr lang="pt-BR" sz="3500" dirty="0"/>
          </a:p>
        </p:txBody>
      </p:sp>
      <p:sp>
        <p:nvSpPr>
          <p:cNvPr id="16" name="Retângulo 11"/>
          <p:cNvSpPr/>
          <p:nvPr/>
        </p:nvSpPr>
        <p:spPr>
          <a:xfrm>
            <a:off x="1967593" y="2091192"/>
            <a:ext cx="7176407" cy="738664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200" b="1" dirty="0" smtClean="0">
                <a:solidFill>
                  <a:srgbClr val="C00000"/>
                </a:solidFill>
              </a:rPr>
              <a:t>- Adoração é sempre ativa.</a:t>
            </a:r>
            <a:r>
              <a:rPr lang="pt-BR" sz="4200" dirty="0" smtClean="0">
                <a:solidFill>
                  <a:srgbClr val="C00000"/>
                </a:solidFill>
              </a:rPr>
              <a:t> </a:t>
            </a:r>
            <a:endParaRPr lang="pt-BR" sz="4200" dirty="0">
              <a:solidFill>
                <a:srgbClr val="C00000"/>
              </a:solidFill>
            </a:endParaRPr>
          </a:p>
        </p:txBody>
      </p:sp>
      <p:pic>
        <p:nvPicPr>
          <p:cNvPr id="17" name="Picture 4" descr="http://i725.photobucket.com/albums/ww258/jcmonitor/tobias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" b="50970"/>
          <a:stretch/>
        </p:blipFill>
        <p:spPr bwMode="auto">
          <a:xfrm flipH="1">
            <a:off x="6800850" y="3031992"/>
            <a:ext cx="1851130" cy="167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45002" y="2646690"/>
            <a:ext cx="4972051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200" dirty="0" smtClean="0"/>
              <a:t>Falar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dirty="0" smtClean="0"/>
              <a:t>Uns com os outros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dirty="0" smtClean="0"/>
              <a:t>Com Deus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200" dirty="0" smtClean="0"/>
              <a:t>Ouvir</a:t>
            </a:r>
          </a:p>
          <a:p>
            <a:pPr marL="1371600" lvl="4" indent="-457200">
              <a:buFont typeface="Wingdings" panose="05000000000000000000" pitchFamily="2" charset="2"/>
              <a:buChar char="ü"/>
            </a:pPr>
            <a:r>
              <a:rPr lang="pt-BR" sz="3200" dirty="0" smtClean="0"/>
              <a:t>Uns aos outros</a:t>
            </a:r>
          </a:p>
          <a:p>
            <a:pPr marL="1371600" lvl="4" indent="-457200">
              <a:buFont typeface="Wingdings" panose="05000000000000000000" pitchFamily="2" charset="2"/>
              <a:buChar char="ü"/>
            </a:pPr>
            <a:r>
              <a:rPr lang="pt-BR" sz="3200" dirty="0" smtClean="0"/>
              <a:t>A voz de Deus</a:t>
            </a:r>
            <a:endParaRPr lang="pt-BR" sz="4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200" dirty="0" smtClean="0"/>
              <a:t>Agir</a:t>
            </a:r>
            <a:endParaRPr lang="pt-BR" sz="4200" dirty="0"/>
          </a:p>
        </p:txBody>
      </p:sp>
    </p:spTree>
    <p:extLst>
      <p:ext uri="{BB962C8B-B14F-4D97-AF65-F5344CB8AC3E}">
        <p14:creationId xmlns:p14="http://schemas.microsoft.com/office/powerpoint/2010/main" val="2347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7" name="Straight Connector 36"/>
          <p:cNvCxnSpPr/>
          <p:nvPr/>
        </p:nvCxnSpPr>
        <p:spPr>
          <a:xfrm>
            <a:off x="374432" y="940798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hMSERUUExQWFRQWGBgaGRgYGBseGxgcGBodGBwaGhocHCgfGhkjGxgYHy8gIycpLCwsHB4xNTAqNyYrLCkBCQoKDgwOGg8PGiwkHCQsLCwpLCwsKSwsLCwsLCwsLCksLCwsLCwpKSwsLCkpLCkpLCwsLCwpKSwsLCwpLCwsLP/AABEIANQA7gMBIgACEQEDEQH/xAAcAAACAwEBAQEAAAAAAAAAAAADBAIFBgABBwj/xAA7EAABAgQEBAQEBQQCAgMBAAABAhEAAyExBBJBUQUiYXEGE4GRMqGx8BRCwdHhByNS8WJyJIKSk6JD/8QAGgEAAgMBAQAAAAAAAAAAAAAAAgMAAQQFBv/EACsRAAICAgICAgEDAwUAAAAAAAABAhEDIRIxBEETIlEjcZEFMsEUM0JSYf/aAAwDAQACEQMRAD8ATEtViK0+rkCvb2i2k4AlJU9XbvZ+tvrDa+FuoZmANi99fq3uIL+FNhQO9B0NfntrGnP5KaXFg4cW9kpc0hiaHUP7vS1T7RYgJVXUb6HvCMqUp673ZjoTpoXhDGeLsNJmLCisqllinJq4FCSAo1B7Oz0jlzbl9Y9m5JJWy/kSQ5extWjkMzG4uW69YaRhAkb101t+8U+A8T4WYk5Zjl/hIIX/APE1J7dBF/hspAKSCPdn+x7xhm5Rk29BWqoDLwxBHM4uzDqfT29qwxN4aVJJpb2f9gPvV2Rh3DnXQ/r3h8IZI276QaTewHOtFTh+Ep8rmHxP3AevYtFceHZWY1v7lo0GcJJD3o3QfvCkzClaiWarm/3WsMWiKbEzLsBVu33v84scLJdy/wB9aUhNcs5meln/AN2h3CLy8pOmnfez3EGvtsuWkMyZzBmf9B+3XuYNk1DPbemjRKQQoff29IJMQHHr2/3DIxM7Yt5Sh8VtPR6mmzfd11YXmd6U1q/249IfxKMwYa+/b3aAiXysANQH079dYk42tEi6OkmrGoFPYbQyUj3hcA+v6emrQVGxvFR0qZGBxcoJGe2UGuzVePl+L4kcRNXiF0zMEX5ZaXyXs7lR6qja+OeJFGHElJGecSkjUIHxm1qpT/7R8941iPKkkg1+Eev0pvGnGkl+4cE3v8GX4rifMnqIqEkBO16q3v3oIInw9NUHl5Zou0paVK/+uiyOyYrwlgzv3NHO927gtE+Iy0GdhgslwglPKClgi13FUkuH0pFRj8kmack/iigpmqQXIUkywygXBMs9FBwUEv8A9Sf8YaRjNQKsARYZQA4bsQL6D1quEz1FCSqZnKXAUcyhlGlasxLg6PElK8tQSC6WzSy/5Xql90qGX0B1hsZXr2jJnh1NdMs5+JUzg+twQ79a6adGeEU4pg9HOn6MO9aWAgeLxRps2/Svo8Lz8SpKS9yPka/NutIIzUPKxRACTQ67MzP2uwfRqUhyR4rxkqWJUueuUhPw5MqSquqglyfXaKJeIcdACfR33r0jvMcs9e/b5V0vFNX2Wfdf6fY4zMKFzcQucuYX/vMGNARLS9UZqAsHa1Y0GJwuYMmw1Or+kfKf6Q+DcPilzcRPQlfkrSlCDlIJyuVLSUuas1Wd6Fg32kSALAbRmnj2NjIzE7ABbBnbew7QuOH6Adeg/mGgu1ahr++h+2iywpSpI3Onzp7j5RhjF1xsfdbM3icEprGgNWrrSMJ/ULhORUqdorMhd2cVTWzs49BH2Sfw8KL9qffeMJ478QcP8mfh8+eacwCUAqyTB8LmgSyq+msaMKnGSrZU5qUaPkpANx2paH8BxbEyaSJ6kJBDpd00H+JprCIUzX6x6AouSQ2h3r+wPyjpuMZaaMibRteGf1YxCCnzpSZgsrIWNNQLA+/aN/wbx9g8SGTNyraiJrJU/R6KvoY+GZq0VZvn6QQpChUA6ORCZYIta0HzP0GmXmI62+lPo8WkuUG6R+cuG+IcThx/ZxC0C+UspNP+KwR7AaRs+Df1imJSE4mWFENzyxtvLzAE9QodoQ/GaC+RM+p4rABVqH94DOwagaKDUowt9mBcB8W4bGD+xMCiLpspNrpNQHN2YuItZ0t4BwCU2L4dBBo7fvDQldoinlA2iQniLhSVNgsHMcHrHsgPeJmYNWj3OBXT7/eD4pu0yrIzJAv/AL+/4jxMoQvO4tLF1gCgfv8ArWEj4rkJZ1gB2ND2+RiaZVpFbxXwrPxGKUtS0olhKUoI5lNcslgASdSTptHz7+pXCBIxMmUkzFJ8rMSpVMxWoOwAAonaPpy/HGGpzir9LB/nRo+S+P8AxCMZi88sEpTLCQ42JL6EO8VKSqkPwSUp1ZmZoDEE0/nZj7pvGhXwUzkgyMWnMmWU+UoEJUcigCUqF3UKsbWisTh5ZloJnpSVKKcs1K0DM/wpmJKgaf5ZYXm4IoIzBLF2VmzAt/ipJy6RcZOGzXOEcq42AweHMsZFjKoFThIZq6UsQ2146cjzUMHzg5kFw+YBinfnAA/7BMSZ2zEvZOZWnqH9RHKuBUmtAxp0Jq4ilKpcgpY7hwZUZ8wuw+/raIzJtP3b722tDPFEZVCY1FkuDosVUOgUCFDuoaRVzJtaff7xqOU4tOg2GxOVV2f+D+kQ/Emg1tT+Nf2EHwXCJk0hgz9OY/8AVIqY1uD8ICSgLmEotoFTC+gFAPWEzzRjr2Ph48pLlLSEfBKF/iEqVPmYRFc0yWo5yAHy5RfQcwauppH2ZP8AUzCgMFkswddFK6kU+zHzfhXB84m8pGVZDmqgzNVgHLvtXWCK4dWiVD0ax6tTvGeWfdHPnmcZNR2j6WEBNHYDXfXevb0ixwtHLW+x99YMuQnlS3xPYas5JLU79ozfjHgmLXJ8zCTly5kpylCKJmC5DEF105abjWE8HzTOlzTRo+M8aThcMuepK1plpzEIAKrgWJAYO5OwMfn/AIvi0TMTPmSU5JUyYVpSoB0uxUKEj4nN9YlivGWNnSzKXiZipSgyknKl9SFMkEDQi0ViSNTHTxw4mVuzwn7+/wBImZ3tuPu8BWonR4gVNbqYaUHd7DeILmkszd4ElX2Kff8AEcqbW+lR6/Y9YhA8ue1KffaAebX77xETIHMWSQEgqUSwAFSTQADcmncxRC/8PSEuufNTmlSmCUhSkmZNU5QgLSQUgMVkg2R1j714c8RInycz/CLm5TVlHY0IOykrGkfB+Ir8ry5CDm/Dg56OFzVH+6oHZLCWDsg/5RfSMMqZKCEKIzVlsS2dQBMtTFimYyR0UlB/yhUqnF8e0McJQV0fWuIeMMJLS5nILhwAQSWpRtenQ7GMvxT+oaa+Qgm/MRr2cUenXSxjFYbBFYfelQaWuDq3tDsrCFJHISHIFKWBJa2wH7Axy8mVN0Y/9RIPifFmLU+VZFywalv37wlM4nipoAK1Kar5qal6Gt79oel4N2BDH5AU+Vv9XYRhPKolmIbcHuwcG1G1ML+alSFOc32yqODmKSAsnMHb17FjXWCSMAsjLnKrtQ6Ufex+caJWFFKBW3Uhrblx7wdGBCASnXWj0v0Fu0KeWTK4WZeXwBRBJdqM52NTpSsZni2GyTiK0AbL7d7vH08p5XcVA/8AUNrq9mHrGB8b4f8A8gEJBGW3qz06ix0KXvD8Dk3s2eElHKijxRHlyQpBUPxCalwUlRUBUONNQYS4axVNKXYzDU9SToW9aRoeHcDVOTKVKxMtMyWoKMsKKVHmcgktoWav6xUIwE1EyaialKZqSCpgnahYMHPUA0rHTk/00dCCfztjkvEoRh0mZIzvNTLzJUUKSFhRBKg6VMQ3MDAVzJa3EsrLEghaQMrU+IGo6hu0EPmJkyfKmBCvPT+fJmYK5a8puaKNesL4OYoTJxICHmL5SlkkdrAkVcBjAOK4KQyE5fM4Po9mYFUwKSEk5yAwdRBHwqTq9T7kaw3wzw1h5KnxE0IZnSAVqBJYAqSChCjom/SL/wAGzUoRPN3Un4hUOmoA102EZZXEJYlp81CpiRNdEtEwI5iuZlJIzKy9AlJLBtSUQcsjcb0ieRkWJqSW2y0xnG05cmHQZMtM0y1kllrKbhepFLPfTdziWLIwsgW5wLaJCr0cNT3NNqnxEtSV4gKlhBTjJigACl0nMASxCnIDklQJfaJYzEf+JLZqEkVqzqbL0peveGTxxjxS/JjeSWRzb/6s3XgbDhcufMoQuav9E6Vdw8PTeEgKZRrqwAt9n5bVT/pVNKsHMJqPNX1HzFLRoMXhkbZiS9hbv6xkyr7MwcbRqMMXq2jd/wCIJjcciTLXMmKCJaElSlGwAuTC9Uy1KSAVMSASwJagJ0BLV6x8nx/9asUlS5S8HJQoOFJXMWodiwAUKtsY2Y02qNsmkyk/qLOwKsQJ+BnIV5hV5stIUGW7mYHSzKcu2tdTGXJp3/WI4uclcxSwhEsKJORD5EvcJeoS7sNLQHznF2+/5jWtIBkzNajH3iClN6wNzv8AO8DMx/v70gig6Vt6foP4HvHi1C33UwNCnP392iLv92iFBQqNJ4H4e8xWJVTIrJJcO85Qcra7Skc3/ZUsaxmZctS1plyw61kJSNyaAPoHP1MbmRjpGHCUrnCVKloKULyKUV1zLmBANTMVzV/KJY0hOaTUaXY/DjUpW+l2O+JOAp8tK5SSPKDFIoSgVdtWufUxWeH+JssSlHlU+XobkPsQ5HruItj4nwgmLlj8TNWh8xUES0vmCKC91j03jP8AG+DLw5BcZVB0kEULuz3LaK1aMePlidSOi3HJH6myUhiZhNVH+5WyzypW20xmP/MEn4xDstAY6Nf9x6PFJwLiYmyw4dQGWYh6EFgewVRtiAdItpCSFEPmIYg6qSbK73B2IUNIV5eHfNHE8nFxdrobUlilrqsSCwFQ9tw3+qNYXBA5sweutj6bfekBlg5xQ3d9HBL1+7CGF4YqUktc1PuXfSzfyYxNISloljpRUUgOCNBahezM1L6VjvKIDVy01LXsAKDR/wCTBVkpQRWlFFr6hh1u20CmA2qTdtK6dyS2zHV3g0tFkfLUu1CRyjVt63ADudz0il8VeFlTFPLrM1zMApi4ANxV70JJ0DDQYaQUqzbitFF2qzNoS7kgdIcNDmOveh10qdvS1YYm1tBwbi7R8Z4jw1cpWWagpINCR3ssODAprkVKjRgVFwB0NaR9tmIlqFQNy9g2/qQfsxm+IeAJE05kKMpRvlqlXUoNDU6MaQ6OV9M6UPMX/NfwYfBTsIZaZeIlTE5SFJmBRUnMLKahHuBFZKwqZalpQvOlRzJIUDQ6EECoL6RfcT8IYqTcBYDkLQRZiXykhVEgkjmsYoyKkVvZmr0o4Pt6w/5LVGnGscnziy+8PTeSaXZykdfhG42+l6xT+FcMFrVmxH4ZMpySn41AFQKJZZ0k5qqSFFn0JZzhmIVlX/2v6BxTbeGPD3hlU1RGHQN1TFPlIJcAE3DmgFKXhUJ8HJleTjjJRcnSQtx7h8qctapI8uXMWqYtSi7qUoqJAzEC+qva0ATwGbiUIlYdOZKTWYoMBQuSpg5c/CHJj6Rw/wAB4cc015ymF/hGtEW93vGgCE0pRLUA+/t4p5ZNmLJmxpOONd6szfAeEKwmF8oErZ3Vo5d2ck72s8WmIRmALr1cAP6mpy1dg/0hmZLBLO1SGpXsD87t6R5NQkEsC76W71o/zpCXt7MNHzvi3i3FYhISFZWFnIBLBn2/mPnmOnzCv+8MpqGZqGpYuSe7mPpOHwbLNB26f61h3HcFlT5agtCSWLOLE2NNukOj5ShLaFwm09nyQTIiV1h3E8HUl8tWcFLgkEU5TrV4rfMIOx2NI6UZqXRulBx7CAkHo0RBqfWJ5XDwPLBAEoGpcRX9YY4fgvNmJQ+UGqlf4IAdSvQV9hrEshovCXC2T5x+KY6UdJbtMmf+x/tBt5h/LFv47kYZMmUZ3mlPOyZOQEnK3MpYOUctaE2tDmFwrMtikDKUhqoSgMlDtoLuPiKjrAvE5mzQiXKlSpkyyfNCFJRQlRHmEIcUDkGhoKxz3k55lXSOp8Px4H+fZU8RnS1Y/GBEvKoOVHzCokibKcswAFdtI2GNwqcRLIJIICSGbK+XtVidN+sVPFeBY6ZiJ03+5MlTM+RCETQlIK0kOTLRLehLh+8WGFSXUibLWFctCQwDClFEVBF4vy/TQPiLTMxgJ6sLOrQPlWDcvY7Uv7xtpE40ZyRtcg3Ar2UOyhdUUPiDhxmy/MSk+agNccyb1Ad2cN67RHwxxRa0+WAVGWAcwIs/XURUMinCpF+Tji076NrLcFJDU1sTrR+w6wxg8QpSXIroC9Sz1BN6Gj6BzQxXyeI82WrkAsxDPpbcOCNCAbVfmTyEUozNlLUGj6W/3rgkuLo4fTolkCkUDMzH5OOvSBzJ4IsHzXc0q4L0oCBXVjAJWKYu+lOj67vYevrHmEoolwziwuzmvWpoel4iJ2WH4rmAJIFaV3pr6+0HEwKLXu3Sne1CPWEwCpBLE0o96CgpUO52v3gSZ5SsKIoSwLUDih7OB6EbQTL6LeXLAd79zRmNraD2AiOGnhRLhgLfY6NeBIxPNmzBqfNqVo5pHiJgzMKdWpW52J1c6lqmIgmys8VTwVIBSCAJqsrmuWWo6V0ixx2Hw84PMloWlRBSClJDdHF7VBgHEADNkilQsAFm5pZG4cN84Swf9NFfiFz/ADxMJTLTLzpI8rJkBUGUXdKCMoyjnMbVilPEpR/9Ci/wLTfBuGSAiVKzzZhZKVKKko0Kyl2ISmpJewAjT4EIQkqSSUuAlyKISAhPYHKD66x5ieFplBcsLKp05IC1WyyhQpQPyg8zNV1EuWEcsOciQAAdqJCQGA2H72vATjwST7LlJvtnpWl1hBd2VcUI0D2tfvtERNORgLMxfsXqz6tvSInLmUBqNmu9qU1126MvNORb8zGhNbml2pUjb2umxYzjJWVAKCxpVnNA2+lC1qQBK86ASGO1aU6GIYrFlWwG7Etduax0oOnaBzZ+UOCGLdRaw+9RAt7KbKLDYVy5+FTU3Ppo3vEsclKMPNYhICVm9nBLO4rBJK6pt97exhTj8ozJMxLAnIpgTQ8oIpu/6RnW5oV0fOwu21NbO7aVtY73MeYnCIUGUK6U92I0iGZ8hoXAOz0P+7RKdL1rqa9EmlwbnfSO3OP2SR1fFzP4HKe6KydwxQqhyCKae28JIVVi77F3i6lYwBCc5IzKVlJsSlTV+VTBMRhkLbMLihrTqD/Ji+TjpjfhjkXKBn5q41vhnh4QhJUGXMAXUWQk5kCpFVECYeiZe8UaeCjOkk5kPUOxI1AP6iNthAVSc5DLdRUWcCrZQzcoAYAmgAhebKlDXsLx8D53JdDU1RKHvUEg1BbQaNRw73gmE4xNlknDBIzJYTFZsyahwlRDgHUPtsIWw0ibOmZZSCpbOQA5Smly7JvTM1rRD8EhClCZipMtVXRLUqfMAs6koOVJqaqXdqRixwl2jo5Jw6kPDEYqakGZinBt5QdRc151Oqx00FILhzLkpbMVZmYqqpRJvbMTeo0hBE3KASkZmH/G5auXlLD9KxXS/EOOUcTJwoCDJQOaSgCYo+bKQc81Tkci1m6QAl7CChCWV02LyzjhV0adUqZyKKJiEkkDzEsWamUEhTkA1YgX3gXAMD5WKmEl0qQ4pqFHpsoRnvDQWVgzFFa1yxmUpeckqKQXWSQbVrvGhnYgIWFGjBVX6htbUELy4+D4IzZp88DkabEBJszanrt1NvftFVjONJQKAkM5699PsxS47xGTyper8zt3NmZx/qKdeIoQTzFgKlwAL0f8zMLUsYCOH2zhPey7Vx/KXNS29q3ZnJ0b7ET4mqKafmNLKLn2enWlhGaM9m5swpSlMtGqrmDg6uS0TlTCdcw5rsLj8zepdiIesK7KRr8P4iBuS6SKv0qTqans9XrRqZ4kBGVwVbga6X1Fe7WGmIlTmsCToas5d9XB1d9bUaDSMQzKq5qXATQHrYEkCmxsHiPGQ3iMc4RRRr2eiaZqB821wQItEL/tgLvQqLMQzEVZgwKk++8YTAceKDYGpqzFiB6aOxf0NrvBeIUqZzQvcgNu76WD2tsYW7RXLYHxbxf8L5c5TkImjuXCgQA46lhs1zF7w3+qWCWlJ/EoSSH5kqBoWISi5V0rGA/qakrkIUC+VYfsUlIt1NG3jNeGMchB/uDMzZXqxzb3FHtHW8BKcOLY2LSjZ9j4P4mlY2bMmyAvKAgJz/EpNedgXYqz3r8odS7u5JcElnpS1LtmbTuYzPB58uXiD5aEpSuXKICBQgKmN1fSxP6akYkZa60P36M8c/yo/HmlEnK9gMVNJWyUqUQxINh6KN9ND2iC1iaGL8oJIN3DJuxbelfeOwWIKbuQ9c35qUvYXDVvrFjPZgQAzE7XcWuS1K7+2e6ZPRVzpYIV8YISOpVRxmJutyBqzmtogqQUpqSz/wDEC3RIeoV6RHFTAoFAQBQBwAE3AY7Ub51qDFXxCcAEgAlNa2sW9b6bCInYDYVMkPUWF6QpxzDCZh1oKyhweY2SzF30FK+sP5QToXLMRof0gHFcCJslcssXBFd6se+vtGeLqSAPlUqbUC4BDfMa6W0gs9TCwBq4sTyq6sREMbwyZh5uWYnsq6VAbftBMSgkW65WA0IoC9ax3HJOSaOl48L8eSQDFrQnCyfMRmBM8ODlUkuPhLEHXlIL9LxPiMhMufPCVBQSs5QxBQczEdDS6VV9xDsrATl4JBk18tU3OhQdKklmCgRlFiRmboXaEeKzB+JxBCVJV5i8wJJ/OqqRRQBDFq+1I09oz5LjEZwc0qQkkkkpD9S11WPqHjU8Kkf+Okhm5wXc1CjTTdt7CmuTwTmXLqSAgUHKR16xrODKfDh/yqVct+Y6sCdAXJb68vMd/F0irnJWqdKAmiXL89ImBczy0EJUkgZXJWSxoAo7gNFbg8MiXiMShK8zZgeQoAInpBDEuWroLQ5x+ShWRU2emUETHcomHNQUQEguaEuogNrEZqZX43HCX5hWFzSorygP+JD5UpcsHuVF9hGrB/tmHyHWb+DQlfKu/LdiX3uaW26xnsVhcTMTjQtRThwg+X5i8kp/xWHUSkKIBNwVAEk0qWEXeLIyZitmFmA9Aoi5YVfYawXAeBUK86fiJnljEpyhCjlWlIWiYlTAKUSTJBY5AATWM3jf3M1ebuKr8lP4ZABlh0qT5SQ7KykdAQCzg3EWfHiR5YrUL6apYl2GhPtrA5mEwkhhJxRmTAGQhKCUgEsyiFqNKmqhEPECn8l6sFvpU61NOx6RMlPLaETTXjNMqkTOU0bWu3s5JerNro8SM4kWswIfmqakBmKr33FtIeSCl+hIu1ANWIFwH/iAlLvvRqt106lu5UdIOkcSyaptGIqLudm3vqdXLOaAEstQYPcipcCzOaV23+TQqsAaAB26G9gfluY5GILgBvcsDQPX8tNf1gqKsNUJsA9XcWqwURUup/bSDeczB3Dl6uDcAV6OXDEubtCRmEm3NsGqSwFMttWB0gZxZu9TUMQX71ca/wD63iUCyyl4ovUhRF2cjrQjctca7x5+OCFF9Dc3o433BOl4Q84nVtNa2DDozU69KCmz7jQkmlP0r6xXBMo0+Ix6J0oyphGVSWBcOP8Alfdj6R8/wQImBNHBIpqQdOlIuZK9DenR6xTpSoTlZanMqw7xo8WPCVIZjfaN9wvH+VPlpPN/aS6rscytz8PMR3Z3jb/iHSLgFncGj01FSxenyEfJuF4nNMJD58rJpYpdetL5bx9S4bizMlpKS+ZNwDc7m7V30ED/AFPGlNZF7/wTrQzKWOYpoQXqLG/qqpNXPQaTVOKEs9OqgSX1JD1oNNKXgHlkFnAFwwIs7+rGgejnd4gMEQUnS9daPb1T7neOUQLNxgJAGU3S4Iu1HYONDStujIzMOCeZR/6gD0PMdLPFlKkpL8hCmd3L1JLvRuUv8n2rJzA8p02qxrYEV3LVMS0Cx6aoFIUA1j6/uDC8qeSaFi5vrVj97mFE4lWUhyz2Z6DtqW+e8e4bDlRdJYh8oI7O3yrq0I4lJ2MY7CJWMqgFDra0ZDifhZYUVSUuNUvUDuq/YsY1ZWQoAuQXqSKltdWp84IZh+XS9yCfUQyE5Q6G480sb+p84kYhcleYEy5go6SUqGhCumlXB1gXG8avEZVFKSpLh0pAKuhA5S1WZr2jc8U4PLnioZVWNHrT9LGMnxDgU2U6iklCWBWBvbMBbvURuxZ76OljzYvIXGemV2HDJQnZI9aC72Mabgk0pw4AFcyqEs3Mojc/YjNhDN8X1HasX3C5g8hLNc3pqpsoNXejfxA5do6cFWg+E4DJxRmHEqCZUtWZQznOVME1QE5shdro7w9j+LcOKlqlyFzpqyVLyJEtKlKIUSooJURmYspah0il/DIUfgT/AOzuSzsEu1KawwniVQhCQoUcJDlwdAKAWvFrM4qogTwQcuU2Qz8pDKlA5jlJdICj8IJoSKC7sIH+FBSMy1LR+ULJyhySeVLBqm51i0w/BcTNLk5KpDKGZQzOEmgypqRrGg4b4GklIVNKpoocqlHLa+UbuSxtbclPOhc/Lwx62ZVM2WlxLCSLEI+ZoL9HhXFylTCnNykUSlql9TetBH0LF8LkjlQlKEpFkgCmpc0ufpFdi+EpUSQ1aAVBYhtWq+9TAKdbOZ5HmTyR4pUjCzFKHK7mouS3R23v1AgUqUncFh8jrQas17CNHiuEXOWlw2ulB30qbaGKudhSHq5c2b+W7dNhGiORM5tlPiJpNXa9nbS9KtT7eFUrAZyN2Z9a9DFuJABJID0ykt3fv0+rQnOkPXu7U39f5hsZonIXUrZqNVq7OW+9ogB17j9zUmhf5QyOHqNRfQHpS+gDj3gBYegP3039DB2n0FZwIpqB8/m9i3vA9XJej1evy7dmN44C9Ws/z9qWj1BarN19G9tIJAnnEFiWl7qNtu3asKypEyV/dWACS6eZi51pEhO82aCfhRW96v8AMxZyuETsSQaJSSyHferC56NGvHxxQ+SXfocvqivwOJacg6qBfqaufWnyj6T4JxH/AIwSTXmAboSPUuIxmL8B4lCk5E52roDW/S7UdydI0Phrw7PlH+7OYMSJaWapcklupjJ5WWGTCle7KltWa5U0kcpDgsCRSrUf81zE5s1Ro7U2Gh7+0RlzMkpga9AKORo9LPUa6wqcWVsxYdjUtrS3UAPTcNyNldDEya0tRFTYuKgjfQWuYrlTWuCS53/XXX1EN+e4Y0Fdg5bbetgekKLKgpgW1+Lenc23aCiC2IjELKUq+A/4/vqQ1Ha/eCpxDMcxPqHr67fKKqRjyEgmo07Wa1tAPsEkTMq6n97D2FGaD4iy8KxUp76UP7fxAZTlZrQiov6/SF04nlfUP01EMSLBTHT7aFVRYzMWG6nreKU4pX41EoKOUy1kpBDZhQKP/IMfeLFE7mfRqNYnXuQwig4hO8vGoWR//PMHH+KucdeRSvlGjxcXOTj7plxdMf4n4WSsFUs5FAfD+UkdLg9RCsjgU7IEFKQRmBJL3c0apooj7MNY7x7h8PN8pYWpQYnKAWBDi6g9CTQGNBhOIyZksTJZKgoOC2z7nofaA/US+x0YeTkgtMzsrCDDqlqWEzasJR5EEBClEkMSQMopWrDWNFw+QESglCRRhSgtsK3igmYo4jEULoQMjjdwpetWUmUihuFRoUTylByje3wpD3c0DaNekNzQcVGPurf+DPLNOb+zssZU9gA2gArtY29h27RYSlUGo+j603jLzsPMVlIJYAl+wpQWNi3vtF7JC0pSkLNKAWB62Lnt63jM1QEWAWhKiX0DkWdyCQA1SB9YHiZJcpDsAb6MDViQ5CaBgWJ6VjOxASstoGpo9i416dtoXl4xQIHQfoKasP1g/RLDMGPUXFLNtQFwbaxR4nhwAdiQS4YUJJem9h92ukTFB1KarMFHcEX2q+9NLQtjUgAkgnRmNCxDHqz0emaBToFqzPJ4Y9CQUga17GnRtNY9mcHDOAdb2pfWv5g2mrRoJEsEpGVkpdg13ruanfp6R5MS4arJLA7UZRD1FG7u/UXyBUCiw+FAzFVgWHclkhm0H0iv4rwDPzJ9iR0q2mh9Yu50tIYBVVVFRcgO401A6O7Q3gZiVJoHApcNQVVWhDgVd3B2g1JraI16PmszDFJIINf099xC85eRCz0ZPVRoB6O79O0fRjggSoNQMDUuM3MC7kANu1QYqpvg2VNmBSlMhJcpdiot/kTQfveNMfIj7KXezNeEfD6p6wlj5QOZRa7OGG4oaiPp+EwiX5UhITblsGIb60trSEpOIyIQEpZIAAAHKnLTJ0DBvd7Q9LKlPQsblwXtZ/ymv+oRnzyytN9BXbsewyUkE5WFwS5JNQHKi5Ot9YRVy5lEXJSnq7AZQ9S5CakaktUx5zOQVNoB/Iqbk99YXLqbQU0cqq70LVOVh72jMthWMTUEJ1LsQLaOPVn0JLxXykuPhcvcmlCAWFmcEVptqYlOkzcwJNSP8tW/O/xOSLbX0BEza1s/K+wZup+TPBXSBbDowdE5j7HqfegHsdzFfxaeXqzAtuXvtavpSHVzSlJYdT21v0irVi8x+INu9/YnfUb7wUNi2ZyRiHbc22+sMoxdADSvrq30+6RSSsTS/djT1Op9dIYTiX+Z/jvaNksZZcypgCn2tVv9/uY0MpSSE3q9CxtTSlaxkZOJrWrb9L+t4ueHY1KWB1u5qS5JHUWpGbJBstP8lpPWXygAt6X+e9RGc8XygUJUCHQoa/5A06PTrSLZE9ywIsWBHRma+94rPEaAJaFKBUgTRmALOFAgV+9Nob4a/Whutg3sS4Bi5Rw2Lw+J5AtCVSppTmUlctsgSlrskB3AZ4oeHyp8oFpi0+YWKUkh2Y+9QKVq28aCVipUwpShKZbkAqIJIro4IJu1dvSw4fgwvEAAAIlI5Q7l835q3JKixArWpj1ubxsHj4pZpK6/ixjyylURzg2D8hAln4yxLVZy5Derd33i3CiHCQas52Yu/wBWNGoRUiA4tBlsWcqKQeuhGlhfS+sM+cnIFC523OtdbfOPHZJuT5y7ZdDGA4k7gpbKANm11qLv1PcQscQok5SEguxB5g6mDF3PxX7nZ10XS7M6ddzcm7b1q52g+KcUcMaH4q5hkYB7gag3ItCv2IkFQohzrVgPfazhg1qDQiPVpqkMEkqIu2pFDqfgV3boIQwcwuSspBZ1VogF1+pYg0IHWsRTOJmlT01BpYMQ1bN7lqsRBOJaLPFcQysNi5vQdWFvRq+pWTOUtNaPuSGOr6A0A26wKWrMolRclj0rXfQDoweDTVMlwb2yk1/KK1uXsKbh3gUkWcmaQ/MCAGHl8xI79eho4jmcAKIN31LPUBweWjAd+pgEtRZ3UfV3N3VZ7DbvWFpmOylDMEqfKSCCbtbYE2c8tWgnG9IoIZZzEqy1C3a5JYFtB+UPYUEG88ElSbCupcqABd2N2LdesB85kpJbNQEh2D/ExOyje1PSBzpxcDMxbM7KFE1dt6tqzj1HfspjWMxRLNUAhmap6f8AHT1FqGIOQQktoTXR9GBN3AobPq4DhsSkKSDQMSHYCprR81GZuh7w4qYMzBqg2YAAavvUj3im61RKASJaiBMKSwfKC9akONa7lqVhvA8R5HuQHoCcx3Kj00HvWJTF5kEqpSgBY060Z4Uw2JOcgpABYvbrfU1eJpoFaQx+MJClBwXIqC1D60bQ7wFQJU7kVuOgb2Z6QPE4kJOU0JrYklz0BoSfmImnHuDQhg9QRS9me1YCmUyOJzKNyAwvYMQ1HcnuWrEErA+JVN9G05rOzQOZxAkFwxHz7awHD4uzs9Qzdj6Xt2g+LoltljPZtG97xVokJU7FmLFh639ocmTSpPK2lXDH02sW1hCfPKBlBAAPUfWv31i4WgGYuSm9vr/qCAgas5duj7X+zC6VaDRrff39OMzffppHVqxjQ/KUHd6Us99ntb71huXOfWnSp9D3aKiRO7/P226w9hVPq9g1f1vCpRBZcIm2LvT6mgGkUHiPiqioSklkghSwNSC4D3rqN4fxuL8tBVcNQdxrRoy2FmFa3WaqNSev7Qfi4blbGYY27LJEycS8sJSkAAhgaFVy9wKOekajwmmZJxChPLqUkFJDZSEmpAAf8wINabNGc4JxI4edUfC6TW7/AFBd9Y0SnC5UxBzoSsH/AJISp0lPUAF47OfG8njyimx8o+12anEF9RXrsnXX2ivMlyFAsW9aNobVoz/qYnMxjgMb2I+2BpAZRHxEsbPR77nT2jydtaM/KxnDTAvLzZW0JOUkvUWDuXr10h6YlZvSljYexc31cUO8VS1hDWADOkO5DAVIc0sTWo9YlPxhOVknU9E0qSLZQKVezbwS2wr9HuOkgh0sCNWqL81wEnlcdSKlqCwc4fE24BYPSr/mqS35tS5MQn4whPSpdmJNgQP8q0ADudAYWk8qicoUSQMrqqlIcJd2JJLkMGAOxhlWqB9lxLxGZwCDRywYdiQd83W0LYxSw2Yu4AuR0ST/AIABjRrmhesELKQwqHZwSX5QQzBq7bDXRbESxmoQxIzOFcxprXOsBrUBo8UkqL7HFqNBypc60OpLHYW9AKlRiJRmTmpY1sz1o9jpZ73eCSllCQSMx1qBdizpJNsqjSjhzHiQ/O9DYAEMRr8Qo1xZxFSddEAzvynmL2A+bjMwSwBAPcvqBc1WZglstEmlWcFTUpzUBe9rxYjMBlsWP5XPVmDdG+d4TnSxUgFwCaU00J0dmere8Un+SMDxSaCpLOA3KAwYsRrQO5OjAl2dolNUUpTQ7klgKigHLUkhgkOTs0CWClVX+F6gsl6BgAQSXJruXewPLwmZQd0AsEkirmhIAqFfEXBpS7VKlRaCnHhKWBZ2FR3csK0a529Ybn4tNhy0FSAGZlNU3F/21ppsplcp0SBdyT/2VQO5qXJ0i0SlDJTlroDqBVyDW9vQwEkhdWLGUVKBJIDk6OTbsBVnNbbUZVPSlJqz0axI/wCIvAMco7FyD0pShNwAClzaAYWaEJcktRqKqWAYvWp7a7xfG1ZTJIl5iWNnc83rcNZ9XuwgiUpQkguC1HbUbCtAYWw2KClctAWswpVjetaD1PYmNklQoprX7s/fV+9ot6dFCy8SRqXYvS77MzWYNZhWkRk4ipr9hqwlOQQWSrMC7UYn0anqf0gc5W5YdUOH1Z6fN4dwRVFClXXb09H9ollLber/AEq/aOmIdq/OPABq3uK/f6xuGnsuh7aW+UMpnMfu1DvChV1p9nXq0dm+Tev+orjZTR5xjE5kpQBckmlrfWECmCKVnmE6WAd6f7jlBiXfo/8AqNmKHFGrHFRjQ6smYAsOpQDK3Yamtf8AUPcFxa0qbME7BVAekJSiqWrOmoLOnRQO7NufnFvO4WmbKExBSXqWd0mtyzCtC+2sb8aa2Wy1nrVIJUUkJ1AYguNNOukPS5wCXJJJD3vS+7bNUdIzkifPlJCaqQTZ9Dp99YPgsWCfLehYpoXuDlb6Rzf6j4ikvlgv3ETj7RpE4mhvQG1HG7nVv3peJIkAoJJN3uakk1+K7/SK7CIL0CRdNE6MGFQ1WOughjCT85IzPmqADYBwB9al7PRjHAcaBWwC5RUrWqNb2KgSqrnKLh2Ll7CHpMgIKdqgnUFiWFfhyOW/gQlNQlBISKNV2Dg0NQA1Na2Ho2ccMgGU8wIU1yBQKDOAoFSRrq9mg9tFC/mkvS1qk6ggUNBStC7EDaGchKapdwQAp3Niq3wp3AZ2vuhPxBSXzAHKHNXDgkZRcdqaaQ3hsWAkliSBsSSdTdza++0VJVHRZ7IkqUslZUBWhIF7AirUUnZq3vFjhgygXYqoElQ+Jq0dsw16P0hDE4kEZwQ4G5HdxdmJ5Wq8LhU0qBUnKSXpmDPQkhj0DNFtX2RBOI4liRzGoYuahxVy5KrHKHoQ+0HlSU3swvX3d9XAaopFWRnJdTgB6nYgXDUoGDPbtEsBP5lSyWpQuCCRUXqb7CxOrC3C1ol7BYmeVTCAk63L3NGGvem8EVPSMtUkkn81a1um5qTRrx7iEZVctBUGpDgf5ApoHJdiPitqRzVpSxYk2OVRDOwAzaBhvR7QdJonQaYVlTmiASQzOaXPMW93c+kNKKkvQgtUvfqw5gAKZQQ4hdGHLZgLClaudwXYAkFu57zlzylKuQlixLGmj2djX2gJK+ihebPUogKHLrRgQxu4YUflB6OYiQVGqVGrhlEkFmsAzOGLUd4GqY7nofhJ2061NH7QRC6/BQvRmo+wDh6XbRoZVIE7iWHUkVOzlztVlAuAGsRWtoXws9TkZjr36i9X7vveOxk0k6jsT7A7Qph8Qcz7nu51c5qB4NRtbB7H54u71uAWJAsAzhiaObNrFZiEMrmJ7OB0cMbU9fYC0mMQCws5IzMSaB2Zg1i+kVmJSMzkDZ1MdS1yKt7dKwUS7KZSD9/p7R4pGjtT6dX71iyXLBrp9+9oEZA2qw7+jxp5E5FepX03P0H0aPMxen300j2eCDr+0cgdoNBi+AGWaEqpX3pSPcbJv0+/aDLD1N99Q1oalcPmzhMKUBYQgqWQUhgKuXIr0D2jVCacaY+M7C4IFeGSRoSLCluVvv8AZeTi50istTAlymjHYsb9xHnCMclJKFhgqxNa/p+0djp4GqTsLv2jXyTjdhDyfEaFIZWYENb2Y+kMcEkGZN83KUpaj3JLBw1k5d94S8N4dBmBS5KJgLuhXw1ow1SbsoVGkaZDZpiZYUJSVJyhZSpYSUvzFJY1BFatesc/yvJnKDihOSarQScsai5GoAuC1rN70EcubzsNjoKMGsFP+W56doZlCjKv3di70GrHbcd4QRKKiUuTQCrtavK+rMA9zq8cZdiovQTFTLpVsKpaxsSQGFjR2sLRDC5fhzN8VCa6B3uQ6Sm5s+sMJlKAWpk0IcjKGO7bsrXU+6aCnMcyuUkbAhwS9walh02AidqgvYxIwWaxSyCbvdia6OyXrT2iWIUgpIQpBSwYlIL9AwOYgBTdX2Dk4qhOVKkDM1czO7l2IoGBABJfaOTLyodQcqAITajmu13LNRgzsGHvZdAsDITkzECpcBgwYNU3NQeh9omMVzdN7mpbYXqAANo8nYlIQS4NwA7kk1s1e56DWExLvY1FGDByBVO9b9avoSjb2UNoBWonRqJqdtHYezu1BADh2mHKKsaAgh7uaN2H018lYihQAXpmDJ7Nq1bk3hfG4gkpJypFGCUt3yv8RqLNYO0GouyFjOxQWAygwLNQ1Hwgmh3Ygi+sVS6LckM/5gxsTqq5L13JtEE4sKYAGlxmrrVy4Zyw3ehgsxOoqKUG7UYh+Z1O9fS8MUaKuxwrIDAsmrvb1d9/X2jxZYBOUdiz2F21LdbmEsNii7AAuXFG9emtGh1bZKEF3NgdLVvvdoCUeILYshSgOYUOr1oHLEjuXcRL8aLZX0clv2eoav8AECxZWmuY92IBIpfNuPt4FMnlixregrTbVv2o7wzjZD1U8qLBJ17CugpS3eIkurT/AGSSbvratoWVPoB8z1ajabiJy1PetNPrfU7QaRTHEEXL/Zq8Dxs4DQKL61/j6fOISVWPQUb1Ztm+6wOckG4p7+gc2iKGwR0YYEI/5EA+pA++0Bx2HSwo1AfdIV+vs0dHQN7DfRWqkDK5q/ytba8AXIAI6j9B+8dHQ9EBJD/faNP4SlAjGpq34PEn1SzGPI6D9Dcf9yMes1PeDypAJHZ6dY6Og2wWzV8FwyQKABgk+7esOKw6UTFLTdYAVscoLFt9O0dHRzm3bEexxA5SrWgsDQOWqLRXzl5kpmWUQo00atHcx0dCo9jF0MYSaTnFGQUgBg1UJU5G7j1er0aKsKnMoV5WYvWxH22/QN0dE9hg8XLAllQuKNpQE29ulBBBKAQi/wAL3O6v2+sdHRfoiAzRyn/iQB2IhCTOcVAdjVqh6FjpaOjobHojCJxJCe2dmozFgKaMWhbFTXNa1SHdTl3vWpD0d+rx5HQyPZTCSZIyu5sSz65CfT03giiyW3Vl7ZlFNNQwT8zHR0SRDz8OBmuWIDEvcH50gyVkLKBYW9wPpHsdASBEJswlSjqG9dP0hYq5AbknXRiBHR0NXRSFpiyBve/QHaCzVlr9foI6OhhAi1ZTTciwiEtTgHp+pjo6LR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4735" y="424986"/>
            <a:ext cx="855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6- </a:t>
            </a:r>
            <a:r>
              <a:rPr lang="pt-BR" sz="2800" dirty="0" smtClean="0">
                <a:latin typeface="Arial Rounded MT Bold" panose="020F0704030504030204" pitchFamily="34" charset="0"/>
              </a:rPr>
              <a:t>Questões envonvendo música e adoração</a:t>
            </a:r>
            <a:endParaRPr lang="pt-BR" sz="2800" dirty="0">
              <a:latin typeface="Arial Rounded MT Bold" panose="020F07040305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975" y="1325772"/>
            <a:ext cx="754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Adoração no culto.</a:t>
            </a:r>
            <a:endParaRPr lang="pt-BR" sz="3500" dirty="0"/>
          </a:p>
        </p:txBody>
      </p:sp>
      <p:sp>
        <p:nvSpPr>
          <p:cNvPr id="16" name="Retângulo 11"/>
          <p:cNvSpPr/>
          <p:nvPr/>
        </p:nvSpPr>
        <p:spPr>
          <a:xfrm>
            <a:off x="1967593" y="2091192"/>
            <a:ext cx="7176407" cy="738664"/>
          </a:xfrm>
          <a:prstGeom prst="rect">
            <a:avLst/>
          </a:prstGeom>
          <a:noFill/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200" b="1" dirty="0" smtClean="0">
                <a:solidFill>
                  <a:srgbClr val="C00000"/>
                </a:solidFill>
              </a:rPr>
              <a:t>- Adoração é sempre ativa.</a:t>
            </a:r>
            <a:r>
              <a:rPr lang="pt-BR" sz="4200" dirty="0" smtClean="0">
                <a:solidFill>
                  <a:srgbClr val="C00000"/>
                </a:solidFill>
              </a:rPr>
              <a:t> </a:t>
            </a:r>
            <a:endParaRPr lang="pt-BR" sz="4200" dirty="0">
              <a:solidFill>
                <a:srgbClr val="C00000"/>
              </a:solidFill>
            </a:endParaRPr>
          </a:p>
        </p:txBody>
      </p:sp>
      <p:pic>
        <p:nvPicPr>
          <p:cNvPr id="17" name="Picture 4" descr="http://i725.photobucket.com/albums/ww258/jcmonitor/tobias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" b="50970"/>
          <a:stretch/>
        </p:blipFill>
        <p:spPr bwMode="auto">
          <a:xfrm flipH="1">
            <a:off x="6800850" y="3031992"/>
            <a:ext cx="1851130" cy="167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45002" y="2646690"/>
            <a:ext cx="4972051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200" dirty="0" smtClean="0"/>
              <a:t>Falar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dirty="0" smtClean="0"/>
              <a:t>Uns com os outros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pt-BR" sz="3200" dirty="0" smtClean="0"/>
              <a:t>Com Deus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200" dirty="0" smtClean="0"/>
              <a:t>Ouvir</a:t>
            </a:r>
          </a:p>
          <a:p>
            <a:pPr marL="1371600" lvl="4" indent="-457200">
              <a:buFont typeface="Wingdings" panose="05000000000000000000" pitchFamily="2" charset="2"/>
              <a:buChar char="ü"/>
            </a:pPr>
            <a:r>
              <a:rPr lang="pt-BR" sz="3200" dirty="0" smtClean="0"/>
              <a:t>Uns aos outros</a:t>
            </a:r>
          </a:p>
          <a:p>
            <a:pPr marL="1371600" lvl="4" indent="-457200">
              <a:buFont typeface="Wingdings" panose="05000000000000000000" pitchFamily="2" charset="2"/>
              <a:buChar char="ü"/>
            </a:pPr>
            <a:r>
              <a:rPr lang="pt-BR" sz="3200" dirty="0" smtClean="0"/>
              <a:t>A voz de Deus</a:t>
            </a:r>
            <a:endParaRPr lang="pt-BR" sz="4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200" dirty="0" smtClean="0"/>
              <a:t>Agir</a:t>
            </a:r>
            <a:endParaRPr lang="pt-BR" sz="4200" dirty="0"/>
          </a:p>
        </p:txBody>
      </p:sp>
      <p:sp>
        <p:nvSpPr>
          <p:cNvPr id="30" name="Retângulo 11"/>
          <p:cNvSpPr/>
          <p:nvPr/>
        </p:nvSpPr>
        <p:spPr>
          <a:xfrm>
            <a:off x="1475573" y="3273864"/>
            <a:ext cx="7176407" cy="270843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8500" b="1" dirty="0" smtClean="0">
                <a:solidFill>
                  <a:srgbClr val="C00000"/>
                </a:solidFill>
              </a:rPr>
              <a:t>NINGUÉM ASSISTE</a:t>
            </a:r>
            <a:endParaRPr lang="pt-BR" sz="8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54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122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51" b="11239"/>
            <a:stretch/>
          </p:blipFill>
          <p:spPr bwMode="auto">
            <a:xfrm>
              <a:off x="0" y="4465863"/>
              <a:ext cx="9144000" cy="2392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psdgraphics.com/wp-content/uploads/2009/09/abstract-design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56" b="9849"/>
            <a:stretch/>
          </p:blipFill>
          <p:spPr bwMode="auto">
            <a:xfrm flipH="1" flipV="1">
              <a:off x="0" y="-1"/>
              <a:ext cx="9144000" cy="2130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 Box 36"/>
          <p:cNvSpPr txBox="1">
            <a:spLocks noChangeArrowheads="1"/>
          </p:cNvSpPr>
          <p:nvPr/>
        </p:nvSpPr>
        <p:spPr bwMode="auto">
          <a:xfrm>
            <a:off x="179387" y="1302656"/>
            <a:ext cx="8785225" cy="4359275"/>
          </a:xfrm>
          <a:prstGeom prst="rect">
            <a:avLst/>
          </a:prstGeom>
          <a:solidFill>
            <a:schemeClr val="bg1"/>
          </a:solidFill>
          <a:ln w="76200">
            <a:solidFill>
              <a:srgbClr val="66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pt-BR" altLang="pt-BR" sz="5500" b="1"/>
              <a:t>“Bendirei ao Senhor em todo o tempo, o seu louvor estará sempre nos meus lábios” </a:t>
            </a:r>
            <a:endParaRPr lang="en-US" altLang="pt-BR" sz="5500" b="1"/>
          </a:p>
          <a:p>
            <a:pPr algn="ctr"/>
            <a:r>
              <a:rPr lang="en-US" altLang="pt-BR" sz="5500" b="1"/>
              <a:t>Sl 34.1</a:t>
            </a:r>
          </a:p>
        </p:txBody>
      </p:sp>
    </p:spTree>
    <p:extLst>
      <p:ext uri="{BB962C8B-B14F-4D97-AF65-F5344CB8AC3E}">
        <p14:creationId xmlns:p14="http://schemas.microsoft.com/office/powerpoint/2010/main" val="287880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2775</TotalTime>
  <Words>3813</Words>
  <Application>Microsoft Office PowerPoint</Application>
  <PresentationFormat>On-screen Show (4:3)</PresentationFormat>
  <Paragraphs>651</Paragraphs>
  <Slides>92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103" baseType="lpstr">
      <vt:lpstr>Andalus</vt:lpstr>
      <vt:lpstr>Arial</vt:lpstr>
      <vt:lpstr>Arial Rounded MT Bold</vt:lpstr>
      <vt:lpstr>Calibri</vt:lpstr>
      <vt:lpstr>Calibri Light</vt:lpstr>
      <vt:lpstr>Courier New</vt:lpstr>
      <vt:lpstr>Hebrew</vt:lpstr>
      <vt:lpstr>SPIonic</vt:lpstr>
      <vt:lpstr>Webdings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228</cp:revision>
  <dcterms:created xsi:type="dcterms:W3CDTF">2015-03-06T10:45:28Z</dcterms:created>
  <dcterms:modified xsi:type="dcterms:W3CDTF">2016-02-19T11:02:26Z</dcterms:modified>
</cp:coreProperties>
</file>